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base idea of our topic is to understand how our brain activity correlates to what we’re seeing. So our main goal is to build a model to translate the fMRI of human brain and reconstruct an image that the person visualizes. This technology can help diagnosis in the medical field, and can be used in Brain Computer Interface (BCI)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2" Target="../notesSlides/notesSlide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3251793" y="-2279791"/>
            <a:ext cx="9809543" cy="6616983"/>
          </a:xfrm>
          <a:custGeom>
            <a:avLst/>
            <a:gdLst/>
            <a:ahLst/>
            <a:cxnLst/>
            <a:rect r="r" b="b" t="t" l="l"/>
            <a:pathLst>
              <a:path h="6616983" w="9809543">
                <a:moveTo>
                  <a:pt x="0" y="0"/>
                </a:moveTo>
                <a:lnTo>
                  <a:pt x="9809543" y="0"/>
                </a:lnTo>
                <a:lnTo>
                  <a:pt x="9809543" y="6616982"/>
                </a:lnTo>
                <a:lnTo>
                  <a:pt x="0" y="6616982"/>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8367" y="-3740441"/>
            <a:ext cx="9144000" cy="6168044"/>
          </a:xfrm>
          <a:custGeom>
            <a:avLst/>
            <a:gdLst/>
            <a:ahLst/>
            <a:cxnLst/>
            <a:rect r="r" b="b" t="t" l="l"/>
            <a:pathLst>
              <a:path h="6168044" w="9144000">
                <a:moveTo>
                  <a:pt x="0" y="0"/>
                </a:moveTo>
                <a:lnTo>
                  <a:pt x="9144000" y="0"/>
                </a:lnTo>
                <a:lnTo>
                  <a:pt x="9144000" y="6168044"/>
                </a:lnTo>
                <a:lnTo>
                  <a:pt x="0" y="61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57016" y="4275427"/>
            <a:ext cx="16573968" cy="2479672"/>
          </a:xfrm>
          <a:prstGeom prst="rect">
            <a:avLst/>
          </a:prstGeom>
        </p:spPr>
        <p:txBody>
          <a:bodyPr anchor="t" rtlCol="false" tIns="0" lIns="0" bIns="0" rIns="0">
            <a:spAutoFit/>
          </a:bodyPr>
          <a:lstStyle/>
          <a:p>
            <a:pPr algn="ctr">
              <a:lnSpc>
                <a:spcPts val="9499"/>
              </a:lnSpc>
            </a:pPr>
            <a:r>
              <a:rPr lang="en-US" sz="9499">
                <a:solidFill>
                  <a:srgbClr val="FFBF40"/>
                </a:solidFill>
                <a:latin typeface="Now Heavy"/>
              </a:rPr>
              <a:t>IMAGE RECONSTRUCTION FROM FMRI DATA</a:t>
            </a:r>
          </a:p>
        </p:txBody>
      </p:sp>
      <p:sp>
        <p:nvSpPr>
          <p:cNvPr name="TextBox 6" id="6"/>
          <p:cNvSpPr txBox="true"/>
          <p:nvPr/>
        </p:nvSpPr>
        <p:spPr>
          <a:xfrm rot="0">
            <a:off x="1235556" y="2576495"/>
            <a:ext cx="15816888" cy="2931139"/>
          </a:xfrm>
          <a:prstGeom prst="rect">
            <a:avLst/>
          </a:prstGeom>
        </p:spPr>
        <p:txBody>
          <a:bodyPr anchor="t" rtlCol="false" tIns="0" lIns="0" bIns="0" rIns="0">
            <a:spAutoFit/>
          </a:bodyPr>
          <a:lstStyle/>
          <a:p>
            <a:pPr algn="ctr">
              <a:lnSpc>
                <a:spcPts val="6511"/>
              </a:lnSpc>
            </a:pPr>
            <a:r>
              <a:rPr lang="en-US" sz="4650" spc="432">
                <a:solidFill>
                  <a:srgbClr val="2B26AD"/>
                </a:solidFill>
                <a:latin typeface="Now Heavy"/>
              </a:rPr>
              <a:t>RELATION BETWEEN VISUAL STIMULI AND BRAIN RESPONSE: </a:t>
            </a:r>
          </a:p>
          <a:p>
            <a:pPr algn="ctr">
              <a:lnSpc>
                <a:spcPts val="10571"/>
              </a:lnSpc>
            </a:pPr>
          </a:p>
        </p:txBody>
      </p:sp>
      <p:sp>
        <p:nvSpPr>
          <p:cNvPr name="TextBox 7" id="7"/>
          <p:cNvSpPr txBox="true"/>
          <p:nvPr/>
        </p:nvSpPr>
        <p:spPr>
          <a:xfrm rot="0">
            <a:off x="857016" y="7124916"/>
            <a:ext cx="6855288" cy="2715895"/>
          </a:xfrm>
          <a:prstGeom prst="rect">
            <a:avLst/>
          </a:prstGeom>
        </p:spPr>
        <p:txBody>
          <a:bodyPr anchor="t" rtlCol="false" tIns="0" lIns="0" bIns="0" rIns="0">
            <a:spAutoFit/>
          </a:bodyPr>
          <a:lstStyle/>
          <a:p>
            <a:pPr>
              <a:lnSpc>
                <a:spcPts val="3079"/>
              </a:lnSpc>
            </a:pPr>
            <a:r>
              <a:rPr lang="en-US" sz="2199">
                <a:solidFill>
                  <a:srgbClr val="2B26AD"/>
                </a:solidFill>
                <a:latin typeface="Montserrat Classic Bold"/>
              </a:rPr>
              <a:t>Group 31 (topic 20A):</a:t>
            </a:r>
          </a:p>
          <a:p>
            <a:pPr>
              <a:lnSpc>
                <a:spcPts val="3079"/>
              </a:lnSpc>
            </a:pPr>
            <a:r>
              <a:rPr lang="en-US" sz="2199">
                <a:solidFill>
                  <a:srgbClr val="2B26AD"/>
                </a:solidFill>
                <a:latin typeface="Montserrat Classic"/>
                <a:ea typeface="Montserrat Classic"/>
              </a:rPr>
              <a:t>Melody 沈乙晨 </a:t>
            </a:r>
            <a:r>
              <a:rPr lang="en-US" sz="2199">
                <a:solidFill>
                  <a:srgbClr val="2B26AD"/>
                </a:solidFill>
                <a:latin typeface="Montserrat Classic Bold"/>
              </a:rPr>
              <a:t>110022109 (leader)</a:t>
            </a:r>
          </a:p>
          <a:p>
            <a:pPr>
              <a:lnSpc>
                <a:spcPts val="3079"/>
              </a:lnSpc>
            </a:pPr>
            <a:r>
              <a:rPr lang="en-US" sz="2199">
                <a:solidFill>
                  <a:srgbClr val="2B26AD"/>
                </a:solidFill>
                <a:latin typeface="Montserrat Classic"/>
              </a:rPr>
              <a:t>Jeremias Rück </a:t>
            </a:r>
            <a:r>
              <a:rPr lang="en-US" sz="2199">
                <a:solidFill>
                  <a:srgbClr val="2B26AD"/>
                </a:solidFill>
                <a:latin typeface="Montserrat Classic Bold"/>
              </a:rPr>
              <a:t>x1120071</a:t>
            </a:r>
          </a:p>
          <a:p>
            <a:pPr>
              <a:lnSpc>
                <a:spcPts val="3079"/>
              </a:lnSpc>
            </a:pPr>
            <a:r>
              <a:rPr lang="en-US" sz="2199">
                <a:solidFill>
                  <a:srgbClr val="2B26AD"/>
                </a:solidFill>
                <a:latin typeface="Montserrat Classic"/>
                <a:ea typeface="Montserrat Classic"/>
              </a:rPr>
              <a:t>Icarus 黃政倫 </a:t>
            </a:r>
            <a:r>
              <a:rPr lang="en-US" sz="2199">
                <a:solidFill>
                  <a:srgbClr val="2B26AD"/>
                </a:solidFill>
                <a:latin typeface="Montserrat Classic Bold"/>
              </a:rPr>
              <a:t>110060004</a:t>
            </a:r>
          </a:p>
          <a:p>
            <a:pPr>
              <a:lnSpc>
                <a:spcPts val="3079"/>
              </a:lnSpc>
            </a:pPr>
            <a:r>
              <a:rPr lang="en-US" sz="2199">
                <a:solidFill>
                  <a:srgbClr val="2B26AD"/>
                </a:solidFill>
                <a:latin typeface="Montserrat Classic"/>
                <a:ea typeface="Montserrat Classic"/>
              </a:rPr>
              <a:t>Arithat 歐偉興 </a:t>
            </a:r>
            <a:r>
              <a:rPr lang="en-US" sz="2199">
                <a:solidFill>
                  <a:srgbClr val="2B26AD"/>
                </a:solidFill>
                <a:latin typeface="Montserrat Classic Bold"/>
              </a:rPr>
              <a:t>110006214</a:t>
            </a:r>
          </a:p>
          <a:p>
            <a:pPr>
              <a:lnSpc>
                <a:spcPts val="3079"/>
              </a:lnSpc>
            </a:pPr>
            <a:r>
              <a:rPr lang="en-US" sz="2199">
                <a:solidFill>
                  <a:srgbClr val="2B26AD"/>
                </a:solidFill>
                <a:latin typeface="Montserrat Classic"/>
                <a:ea typeface="Montserrat Classic"/>
              </a:rPr>
              <a:t>Michelle 黃明霞 </a:t>
            </a:r>
            <a:r>
              <a:rPr lang="en-US" sz="2199">
                <a:solidFill>
                  <a:srgbClr val="2B26AD"/>
                </a:solidFill>
                <a:latin typeface="Montserrat Classic Bold"/>
              </a:rPr>
              <a:t>110006311</a:t>
            </a:r>
          </a:p>
          <a:p>
            <a:pPr>
              <a:lnSpc>
                <a:spcPts val="3079"/>
              </a:lnSpc>
            </a:pPr>
            <a:r>
              <a:rPr lang="en-US" sz="2199">
                <a:solidFill>
                  <a:srgbClr val="2B26AD"/>
                </a:solidFill>
                <a:latin typeface="Montserrat Classic"/>
              </a:rPr>
              <a:t>Christian</a:t>
            </a:r>
            <a:r>
              <a:rPr lang="en-US" sz="2199">
                <a:solidFill>
                  <a:srgbClr val="2B26AD"/>
                </a:solidFill>
                <a:latin typeface="Montserrat Classic Bold"/>
              </a:rPr>
              <a:t> </a:t>
            </a:r>
            <a:r>
              <a:rPr lang="en-US" sz="2199">
                <a:solidFill>
                  <a:srgbClr val="2B26AD"/>
                </a:solidFill>
                <a:ea typeface="Montserrat Classic"/>
              </a:rPr>
              <a:t>杜銘勝 </a:t>
            </a:r>
            <a:r>
              <a:rPr lang="en-US" sz="2199">
                <a:solidFill>
                  <a:srgbClr val="2B26AD"/>
                </a:solidFill>
                <a:latin typeface="Montserrat Classic Bold"/>
              </a:rPr>
              <a:t>110006217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26AD"/>
        </a:solidFill>
      </p:bgPr>
    </p:bg>
    <p:spTree>
      <p:nvGrpSpPr>
        <p:cNvPr id="1" name=""/>
        <p:cNvGrpSpPr/>
        <p:nvPr/>
      </p:nvGrpSpPr>
      <p:grpSpPr>
        <a:xfrm>
          <a:off x="0" y="0"/>
          <a:ext cx="0" cy="0"/>
          <a:chOff x="0" y="0"/>
          <a:chExt cx="0" cy="0"/>
        </a:xfrm>
      </p:grpSpPr>
      <p:sp>
        <p:nvSpPr>
          <p:cNvPr name="Freeform 2" id="2"/>
          <p:cNvSpPr/>
          <p:nvPr/>
        </p:nvSpPr>
        <p:spPr>
          <a:xfrm flipH="false" flipV="false" rot="-4993183">
            <a:off x="-6863090" y="12608413"/>
            <a:ext cx="13976086" cy="9427505"/>
          </a:xfrm>
          <a:custGeom>
            <a:avLst/>
            <a:gdLst/>
            <a:ahLst/>
            <a:cxnLst/>
            <a:rect r="r" b="b" t="t" l="l"/>
            <a:pathLst>
              <a:path h="9427505" w="13976086">
                <a:moveTo>
                  <a:pt x="0" y="0"/>
                </a:moveTo>
                <a:lnTo>
                  <a:pt x="13976085" y="0"/>
                </a:lnTo>
                <a:lnTo>
                  <a:pt x="13976085"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232" y="466442"/>
            <a:ext cx="6926294" cy="1768873"/>
            <a:chOff x="0" y="0"/>
            <a:chExt cx="528319" cy="134925"/>
          </a:xfrm>
        </p:grpSpPr>
        <p:sp>
          <p:nvSpPr>
            <p:cNvPr name="Freeform 4" id="4"/>
            <p:cNvSpPr/>
            <p:nvPr/>
          </p:nvSpPr>
          <p:spPr>
            <a:xfrm flipH="false" flipV="false" rot="0">
              <a:off x="0" y="0"/>
              <a:ext cx="528319" cy="134925"/>
            </a:xfrm>
            <a:custGeom>
              <a:avLst/>
              <a:gdLst/>
              <a:ahLst/>
              <a:cxnLst/>
              <a:rect r="r" b="b" t="t" l="l"/>
              <a:pathLst>
                <a:path h="134925" w="528319">
                  <a:moveTo>
                    <a:pt x="67462" y="0"/>
                  </a:moveTo>
                  <a:lnTo>
                    <a:pt x="460856" y="0"/>
                  </a:lnTo>
                  <a:cubicBezTo>
                    <a:pt x="478749" y="0"/>
                    <a:pt x="495908" y="7108"/>
                    <a:pt x="508560" y="19759"/>
                  </a:cubicBezTo>
                  <a:cubicBezTo>
                    <a:pt x="521211" y="32411"/>
                    <a:pt x="528319" y="49570"/>
                    <a:pt x="528319" y="67462"/>
                  </a:cubicBezTo>
                  <a:lnTo>
                    <a:pt x="528319" y="67462"/>
                  </a:lnTo>
                  <a:cubicBezTo>
                    <a:pt x="528319" y="85355"/>
                    <a:pt x="521211" y="102514"/>
                    <a:pt x="508560" y="115166"/>
                  </a:cubicBezTo>
                  <a:cubicBezTo>
                    <a:pt x="495908" y="127817"/>
                    <a:pt x="478749" y="134925"/>
                    <a:pt x="460856" y="134925"/>
                  </a:cubicBezTo>
                  <a:lnTo>
                    <a:pt x="67462" y="134925"/>
                  </a:lnTo>
                  <a:cubicBezTo>
                    <a:pt x="49570" y="134925"/>
                    <a:pt x="32411" y="127817"/>
                    <a:pt x="19759" y="115166"/>
                  </a:cubicBezTo>
                  <a:cubicBezTo>
                    <a:pt x="7108" y="102514"/>
                    <a:pt x="0" y="85355"/>
                    <a:pt x="0" y="67462"/>
                  </a:cubicBezTo>
                  <a:lnTo>
                    <a:pt x="0" y="67462"/>
                  </a:lnTo>
                  <a:cubicBezTo>
                    <a:pt x="0" y="49570"/>
                    <a:pt x="7108" y="32411"/>
                    <a:pt x="19759" y="19759"/>
                  </a:cubicBezTo>
                  <a:cubicBezTo>
                    <a:pt x="32411" y="7108"/>
                    <a:pt x="49570" y="0"/>
                    <a:pt x="67462" y="0"/>
                  </a:cubicBezTo>
                  <a:close/>
                </a:path>
              </a:pathLst>
            </a:custGeom>
            <a:solidFill>
              <a:srgbClr val="FFFFFF"/>
            </a:solidFill>
            <a:ln cap="rnd">
              <a:noFill/>
              <a:prstDash val="solid"/>
              <a:round/>
            </a:ln>
          </p:spPr>
        </p:sp>
        <p:sp>
          <p:nvSpPr>
            <p:cNvPr name="TextBox 5" id="5"/>
            <p:cNvSpPr txBox="true"/>
            <p:nvPr/>
          </p:nvSpPr>
          <p:spPr>
            <a:xfrm>
              <a:off x="0" y="-85725"/>
              <a:ext cx="528319" cy="220650"/>
            </a:xfrm>
            <a:prstGeom prst="rect">
              <a:avLst/>
            </a:prstGeom>
          </p:spPr>
          <p:txBody>
            <a:bodyPr anchor="ctr" rtlCol="false" tIns="50800" lIns="50800" bIns="50800" rIns="50800"/>
            <a:lstStyle/>
            <a:p>
              <a:pPr>
                <a:lnSpc>
                  <a:spcPts val="5934"/>
                </a:lnSpc>
              </a:pPr>
              <a:r>
                <a:rPr lang="en-US" sz="4300" spc="434">
                  <a:solidFill>
                    <a:srgbClr val="5C41D9"/>
                  </a:solidFill>
                  <a:latin typeface="Now Bold"/>
                </a:rPr>
                <a:t>  IMAGE     </a:t>
              </a:r>
            </a:p>
            <a:p>
              <a:pPr>
                <a:lnSpc>
                  <a:spcPts val="5934"/>
                </a:lnSpc>
                <a:spcBef>
                  <a:spcPct val="0"/>
                </a:spcBef>
              </a:pPr>
              <a:r>
                <a:rPr lang="en-US" sz="4300" spc="434">
                  <a:solidFill>
                    <a:srgbClr val="5C41D9"/>
                  </a:solidFill>
                  <a:latin typeface="Now Bold"/>
                </a:rPr>
                <a:t>  RECONSTRUCTION</a:t>
              </a:r>
            </a:p>
          </p:txBody>
        </p:sp>
      </p:grpSp>
      <p:sp>
        <p:nvSpPr>
          <p:cNvPr name="Freeform 6" id="6"/>
          <p:cNvSpPr/>
          <p:nvPr/>
        </p:nvSpPr>
        <p:spPr>
          <a:xfrm flipH="false" flipV="false" rot="0">
            <a:off x="7127251" y="3146649"/>
            <a:ext cx="10746446" cy="6679831"/>
          </a:xfrm>
          <a:custGeom>
            <a:avLst/>
            <a:gdLst/>
            <a:ahLst/>
            <a:cxnLst/>
            <a:rect r="r" b="b" t="t" l="l"/>
            <a:pathLst>
              <a:path h="6679831" w="10746446">
                <a:moveTo>
                  <a:pt x="0" y="0"/>
                </a:moveTo>
                <a:lnTo>
                  <a:pt x="10746446" y="0"/>
                </a:lnTo>
                <a:lnTo>
                  <a:pt x="10746446" y="6679830"/>
                </a:lnTo>
                <a:lnTo>
                  <a:pt x="0" y="6679830"/>
                </a:lnTo>
                <a:lnTo>
                  <a:pt x="0" y="0"/>
                </a:lnTo>
                <a:close/>
              </a:path>
            </a:pathLst>
          </a:custGeom>
          <a:blipFill>
            <a:blip r:embed="rId4"/>
            <a:stretch>
              <a:fillRect l="-113911" t="-113113" r="0" b="-7395"/>
            </a:stretch>
          </a:blipFill>
        </p:spPr>
      </p:sp>
      <p:sp>
        <p:nvSpPr>
          <p:cNvPr name="TextBox 7" id="7"/>
          <p:cNvSpPr txBox="true"/>
          <p:nvPr/>
        </p:nvSpPr>
        <p:spPr>
          <a:xfrm rot="0">
            <a:off x="1536342" y="2774196"/>
            <a:ext cx="3974354" cy="1746824"/>
          </a:xfrm>
          <a:prstGeom prst="rect">
            <a:avLst/>
          </a:prstGeom>
        </p:spPr>
        <p:txBody>
          <a:bodyPr anchor="t" rtlCol="false" tIns="0" lIns="0" bIns="0" rIns="0">
            <a:spAutoFit/>
          </a:bodyPr>
          <a:lstStyle/>
          <a:p>
            <a:pPr>
              <a:lnSpc>
                <a:spcPts val="2775"/>
              </a:lnSpc>
            </a:pPr>
            <a:r>
              <a:rPr lang="en-US" sz="2011" spc="197">
                <a:solidFill>
                  <a:srgbClr val="FFFBFB"/>
                </a:solidFill>
                <a:latin typeface="Now Bold"/>
              </a:rPr>
              <a:t>Whole picture of reconstruction model:</a:t>
            </a:r>
          </a:p>
          <a:p>
            <a:pPr>
              <a:lnSpc>
                <a:spcPts val="2775"/>
              </a:lnSpc>
            </a:pPr>
            <a:r>
              <a:rPr lang="en-US" sz="2011" spc="197">
                <a:solidFill>
                  <a:srgbClr val="FFFBFB"/>
                </a:solidFill>
                <a:latin typeface="Now"/>
              </a:rPr>
              <a:t>Generative adversarial network (GAN)</a:t>
            </a:r>
          </a:p>
          <a:p>
            <a:pPr>
              <a:lnSpc>
                <a:spcPts val="2775"/>
              </a:lnSpc>
            </a:pPr>
          </a:p>
        </p:txBody>
      </p:sp>
      <p:sp>
        <p:nvSpPr>
          <p:cNvPr name="Freeform 8" id="8"/>
          <p:cNvSpPr/>
          <p:nvPr/>
        </p:nvSpPr>
        <p:spPr>
          <a:xfrm flipH="false" flipV="false" rot="-9006117">
            <a:off x="8341469" y="-6219791"/>
            <a:ext cx="13976086" cy="9427505"/>
          </a:xfrm>
          <a:custGeom>
            <a:avLst/>
            <a:gdLst/>
            <a:ahLst/>
            <a:cxnLst/>
            <a:rect r="r" b="b" t="t" l="l"/>
            <a:pathLst>
              <a:path h="9427505" w="13976086">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36342" y="6591755"/>
            <a:ext cx="3264984" cy="337834"/>
          </a:xfrm>
          <a:prstGeom prst="rect">
            <a:avLst/>
          </a:prstGeom>
        </p:spPr>
        <p:txBody>
          <a:bodyPr anchor="t" rtlCol="false" tIns="0" lIns="0" bIns="0" rIns="0">
            <a:spAutoFit/>
          </a:bodyPr>
          <a:lstStyle/>
          <a:p>
            <a:pPr>
              <a:lnSpc>
                <a:spcPts val="2775"/>
              </a:lnSpc>
            </a:pPr>
            <a:r>
              <a:rPr lang="en-US" sz="2011" spc="197">
                <a:solidFill>
                  <a:srgbClr val="FFFBFB"/>
                </a:solidFill>
                <a:latin typeface="Now Bold"/>
              </a:rPr>
              <a:t>Discriminator </a:t>
            </a:r>
          </a:p>
        </p:txBody>
      </p:sp>
      <p:sp>
        <p:nvSpPr>
          <p:cNvPr name="TextBox 10" id="10"/>
          <p:cNvSpPr txBox="true"/>
          <p:nvPr/>
        </p:nvSpPr>
        <p:spPr>
          <a:xfrm rot="0">
            <a:off x="1536342" y="6962110"/>
            <a:ext cx="3264984" cy="1387592"/>
          </a:xfrm>
          <a:prstGeom prst="rect">
            <a:avLst/>
          </a:prstGeom>
        </p:spPr>
        <p:txBody>
          <a:bodyPr anchor="t" rtlCol="false" tIns="0" lIns="0" bIns="0" rIns="0">
            <a:spAutoFit/>
          </a:bodyPr>
          <a:lstStyle/>
          <a:p>
            <a:pPr>
              <a:lnSpc>
                <a:spcPts val="2775"/>
              </a:lnSpc>
            </a:pPr>
            <a:r>
              <a:rPr lang="en-US" sz="2011" spc="197">
                <a:solidFill>
                  <a:srgbClr val="FFFBFB"/>
                </a:solidFill>
                <a:latin typeface="Now"/>
              </a:rPr>
              <a:t>Discriminator Compares its result with Ground truth and predict the result </a:t>
            </a:r>
          </a:p>
        </p:txBody>
      </p:sp>
      <p:sp>
        <p:nvSpPr>
          <p:cNvPr name="TextBox 11" id="11"/>
          <p:cNvSpPr txBox="true"/>
          <p:nvPr/>
        </p:nvSpPr>
        <p:spPr>
          <a:xfrm rot="0">
            <a:off x="1536342" y="4662810"/>
            <a:ext cx="3264984" cy="337834"/>
          </a:xfrm>
          <a:prstGeom prst="rect">
            <a:avLst/>
          </a:prstGeom>
        </p:spPr>
        <p:txBody>
          <a:bodyPr anchor="t" rtlCol="false" tIns="0" lIns="0" bIns="0" rIns="0">
            <a:spAutoFit/>
          </a:bodyPr>
          <a:lstStyle/>
          <a:p>
            <a:pPr>
              <a:lnSpc>
                <a:spcPts val="2775"/>
              </a:lnSpc>
            </a:pPr>
            <a:r>
              <a:rPr lang="en-US" sz="2011" spc="197">
                <a:solidFill>
                  <a:srgbClr val="FFFBFB"/>
                </a:solidFill>
                <a:latin typeface="Now Bold"/>
              </a:rPr>
              <a:t>Generator</a:t>
            </a:r>
          </a:p>
        </p:txBody>
      </p:sp>
      <p:sp>
        <p:nvSpPr>
          <p:cNvPr name="TextBox 12" id="12"/>
          <p:cNvSpPr txBox="true"/>
          <p:nvPr/>
        </p:nvSpPr>
        <p:spPr>
          <a:xfrm rot="0">
            <a:off x="1536342" y="5033165"/>
            <a:ext cx="3264984" cy="1036342"/>
          </a:xfrm>
          <a:prstGeom prst="rect">
            <a:avLst/>
          </a:prstGeom>
        </p:spPr>
        <p:txBody>
          <a:bodyPr anchor="t" rtlCol="false" tIns="0" lIns="0" bIns="0" rIns="0">
            <a:spAutoFit/>
          </a:bodyPr>
          <a:lstStyle/>
          <a:p>
            <a:pPr>
              <a:lnSpc>
                <a:spcPts val="2775"/>
              </a:lnSpc>
            </a:pPr>
            <a:r>
              <a:rPr lang="en-US" sz="2011" spc="197">
                <a:solidFill>
                  <a:srgbClr val="FFFBFB"/>
                </a:solidFill>
                <a:latin typeface="Now"/>
              </a:rPr>
              <a:t>Create data that resembles the ground truth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26AD"/>
        </a:solidFill>
      </p:bgPr>
    </p:bg>
    <p:spTree>
      <p:nvGrpSpPr>
        <p:cNvPr id="1" name=""/>
        <p:cNvGrpSpPr/>
        <p:nvPr/>
      </p:nvGrpSpPr>
      <p:grpSpPr>
        <a:xfrm>
          <a:off x="0" y="0"/>
          <a:ext cx="0" cy="0"/>
          <a:chOff x="0" y="0"/>
          <a:chExt cx="0" cy="0"/>
        </a:xfrm>
      </p:grpSpPr>
      <p:grpSp>
        <p:nvGrpSpPr>
          <p:cNvPr name="Group 2" id="2"/>
          <p:cNvGrpSpPr/>
          <p:nvPr/>
        </p:nvGrpSpPr>
        <p:grpSpPr>
          <a:xfrm rot="0">
            <a:off x="242483" y="451906"/>
            <a:ext cx="9096388" cy="1778398"/>
            <a:chOff x="0" y="0"/>
            <a:chExt cx="693848" cy="135651"/>
          </a:xfrm>
        </p:grpSpPr>
        <p:sp>
          <p:nvSpPr>
            <p:cNvPr name="Freeform 3" id="3"/>
            <p:cNvSpPr/>
            <p:nvPr/>
          </p:nvSpPr>
          <p:spPr>
            <a:xfrm flipH="false" flipV="false" rot="0">
              <a:off x="0" y="0"/>
              <a:ext cx="693848" cy="135651"/>
            </a:xfrm>
            <a:custGeom>
              <a:avLst/>
              <a:gdLst/>
              <a:ahLst/>
              <a:cxnLst/>
              <a:rect r="r" b="b" t="t" l="l"/>
              <a:pathLst>
                <a:path h="135651" w="693848">
                  <a:moveTo>
                    <a:pt x="67826" y="0"/>
                  </a:moveTo>
                  <a:lnTo>
                    <a:pt x="626022" y="0"/>
                  </a:lnTo>
                  <a:cubicBezTo>
                    <a:pt x="663481" y="0"/>
                    <a:pt x="693848" y="30367"/>
                    <a:pt x="693848" y="67826"/>
                  </a:cubicBezTo>
                  <a:lnTo>
                    <a:pt x="693848" y="67826"/>
                  </a:lnTo>
                  <a:cubicBezTo>
                    <a:pt x="693848" y="105285"/>
                    <a:pt x="663481" y="135651"/>
                    <a:pt x="626022" y="135651"/>
                  </a:cubicBezTo>
                  <a:lnTo>
                    <a:pt x="67826" y="135651"/>
                  </a:lnTo>
                  <a:cubicBezTo>
                    <a:pt x="30367" y="135651"/>
                    <a:pt x="0" y="105285"/>
                    <a:pt x="0" y="67826"/>
                  </a:cubicBezTo>
                  <a:lnTo>
                    <a:pt x="0" y="67826"/>
                  </a:lnTo>
                  <a:cubicBezTo>
                    <a:pt x="0" y="30367"/>
                    <a:pt x="30367" y="0"/>
                    <a:pt x="67826" y="0"/>
                  </a:cubicBezTo>
                  <a:close/>
                </a:path>
              </a:pathLst>
            </a:custGeom>
            <a:solidFill>
              <a:srgbClr val="FFFFFF"/>
            </a:solidFill>
            <a:ln cap="rnd">
              <a:noFill/>
              <a:prstDash val="solid"/>
              <a:round/>
            </a:ln>
          </p:spPr>
        </p:sp>
        <p:sp>
          <p:nvSpPr>
            <p:cNvPr name="TextBox 4" id="4"/>
            <p:cNvSpPr txBox="true"/>
            <p:nvPr/>
          </p:nvSpPr>
          <p:spPr>
            <a:xfrm>
              <a:off x="0" y="-85725"/>
              <a:ext cx="693848" cy="221376"/>
            </a:xfrm>
            <a:prstGeom prst="rect">
              <a:avLst/>
            </a:prstGeom>
          </p:spPr>
          <p:txBody>
            <a:bodyPr anchor="ctr" rtlCol="false" tIns="50800" lIns="50800" bIns="50800" rIns="50800"/>
            <a:lstStyle/>
            <a:p>
              <a:pPr>
                <a:lnSpc>
                  <a:spcPts val="5934"/>
                </a:lnSpc>
              </a:pPr>
              <a:r>
                <a:rPr lang="en-US" sz="4300" spc="434">
                  <a:solidFill>
                    <a:srgbClr val="5C41D9"/>
                  </a:solidFill>
                  <a:latin typeface="Now Bold"/>
                </a:rPr>
                <a:t>  IMAGE RECONSTRUCTION</a:t>
              </a:r>
            </a:p>
            <a:p>
              <a:pPr>
                <a:lnSpc>
                  <a:spcPts val="5934"/>
                </a:lnSpc>
                <a:spcBef>
                  <a:spcPct val="0"/>
                </a:spcBef>
              </a:pPr>
              <a:r>
                <a:rPr lang="en-US" sz="4300" spc="434">
                  <a:solidFill>
                    <a:srgbClr val="5C41D9"/>
                  </a:solidFill>
                  <a:latin typeface="Now Bold"/>
                </a:rPr>
                <a:t>  GENERATOR</a:t>
              </a:r>
            </a:p>
          </p:txBody>
        </p:sp>
      </p:grpSp>
      <p:sp>
        <p:nvSpPr>
          <p:cNvPr name="Freeform 5" id="5"/>
          <p:cNvSpPr/>
          <p:nvPr/>
        </p:nvSpPr>
        <p:spPr>
          <a:xfrm flipH="false" flipV="false" rot="0">
            <a:off x="1534370" y="2882391"/>
            <a:ext cx="14482965" cy="5770281"/>
          </a:xfrm>
          <a:custGeom>
            <a:avLst/>
            <a:gdLst/>
            <a:ahLst/>
            <a:cxnLst/>
            <a:rect r="r" b="b" t="t" l="l"/>
            <a:pathLst>
              <a:path h="5770281" w="14482965">
                <a:moveTo>
                  <a:pt x="0" y="0"/>
                </a:moveTo>
                <a:lnTo>
                  <a:pt x="14482965" y="0"/>
                </a:lnTo>
                <a:lnTo>
                  <a:pt x="14482965" y="5770281"/>
                </a:lnTo>
                <a:lnTo>
                  <a:pt x="0" y="5770281"/>
                </a:lnTo>
                <a:lnTo>
                  <a:pt x="0" y="0"/>
                </a:lnTo>
                <a:close/>
              </a:path>
            </a:pathLst>
          </a:custGeom>
          <a:blipFill>
            <a:blip r:embed="rId2"/>
            <a:stretch>
              <a:fillRect l="0" t="0" r="-38948" b="-123464"/>
            </a:stretch>
          </a:blipFill>
        </p:spPr>
      </p:sp>
      <p:sp>
        <p:nvSpPr>
          <p:cNvPr name="Freeform 6" id="6"/>
          <p:cNvSpPr/>
          <p:nvPr/>
        </p:nvSpPr>
        <p:spPr>
          <a:xfrm flipH="false" flipV="false" rot="-10800000">
            <a:off x="-4637215" y="8833245"/>
            <a:ext cx="13976086" cy="9427505"/>
          </a:xfrm>
          <a:custGeom>
            <a:avLst/>
            <a:gdLst/>
            <a:ahLst/>
            <a:cxnLst/>
            <a:rect r="r" b="b" t="t" l="l"/>
            <a:pathLst>
              <a:path h="9427505" w="13976086">
                <a:moveTo>
                  <a:pt x="0" y="0"/>
                </a:moveTo>
                <a:lnTo>
                  <a:pt x="13976085" y="0"/>
                </a:lnTo>
                <a:lnTo>
                  <a:pt x="13976085" y="9427505"/>
                </a:lnTo>
                <a:lnTo>
                  <a:pt x="0" y="9427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3198095">
            <a:off x="13029137" y="-3685052"/>
            <a:ext cx="13976086" cy="9427505"/>
          </a:xfrm>
          <a:custGeom>
            <a:avLst/>
            <a:gdLst/>
            <a:ahLst/>
            <a:cxnLst/>
            <a:rect r="r" b="b" t="t" l="l"/>
            <a:pathLst>
              <a:path h="9427505" w="13976086">
                <a:moveTo>
                  <a:pt x="0" y="0"/>
                </a:moveTo>
                <a:lnTo>
                  <a:pt x="13976085" y="0"/>
                </a:lnTo>
                <a:lnTo>
                  <a:pt x="13976085" y="9427504"/>
                </a:lnTo>
                <a:lnTo>
                  <a:pt x="0" y="9427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158609" y="942975"/>
            <a:ext cx="5858726" cy="1501902"/>
          </a:xfrm>
          <a:prstGeom prst="rect">
            <a:avLst/>
          </a:prstGeom>
        </p:spPr>
        <p:txBody>
          <a:bodyPr anchor="t" rtlCol="false" tIns="0" lIns="0" bIns="0" rIns="0">
            <a:spAutoFit/>
          </a:bodyPr>
          <a:lstStyle/>
          <a:p>
            <a:pPr>
              <a:lnSpc>
                <a:spcPts val="5933"/>
              </a:lnSpc>
            </a:pPr>
            <a:r>
              <a:rPr lang="en-US" sz="4299" spc="421">
                <a:solidFill>
                  <a:srgbClr val="FFFBFB"/>
                </a:solidFill>
                <a:latin typeface="Now Bold"/>
              </a:rPr>
              <a:t>U-Net Architecture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26AD"/>
        </a:solidFill>
      </p:bgPr>
    </p:bg>
    <p:spTree>
      <p:nvGrpSpPr>
        <p:cNvPr id="1" name=""/>
        <p:cNvGrpSpPr/>
        <p:nvPr/>
      </p:nvGrpSpPr>
      <p:grpSpPr>
        <a:xfrm>
          <a:off x="0" y="0"/>
          <a:ext cx="0" cy="0"/>
          <a:chOff x="0" y="0"/>
          <a:chExt cx="0" cy="0"/>
        </a:xfrm>
      </p:grpSpPr>
      <p:grpSp>
        <p:nvGrpSpPr>
          <p:cNvPr name="Group 2" id="2"/>
          <p:cNvGrpSpPr/>
          <p:nvPr/>
        </p:nvGrpSpPr>
        <p:grpSpPr>
          <a:xfrm rot="0">
            <a:off x="444232" y="468823"/>
            <a:ext cx="9217094" cy="1768873"/>
            <a:chOff x="0" y="0"/>
            <a:chExt cx="703055" cy="134925"/>
          </a:xfrm>
        </p:grpSpPr>
        <p:sp>
          <p:nvSpPr>
            <p:cNvPr name="Freeform 3" id="3"/>
            <p:cNvSpPr/>
            <p:nvPr/>
          </p:nvSpPr>
          <p:spPr>
            <a:xfrm flipH="false" flipV="false" rot="0">
              <a:off x="0" y="0"/>
              <a:ext cx="703055" cy="134925"/>
            </a:xfrm>
            <a:custGeom>
              <a:avLst/>
              <a:gdLst/>
              <a:ahLst/>
              <a:cxnLst/>
              <a:rect r="r" b="b" t="t" l="l"/>
              <a:pathLst>
                <a:path h="134925" w="703055">
                  <a:moveTo>
                    <a:pt x="67462" y="0"/>
                  </a:moveTo>
                  <a:lnTo>
                    <a:pt x="635592" y="0"/>
                  </a:lnTo>
                  <a:cubicBezTo>
                    <a:pt x="653485" y="0"/>
                    <a:pt x="670644" y="7108"/>
                    <a:pt x="683296" y="19759"/>
                  </a:cubicBezTo>
                  <a:cubicBezTo>
                    <a:pt x="695947" y="32411"/>
                    <a:pt x="703055" y="49570"/>
                    <a:pt x="703055" y="67462"/>
                  </a:cubicBezTo>
                  <a:lnTo>
                    <a:pt x="703055" y="67462"/>
                  </a:lnTo>
                  <a:cubicBezTo>
                    <a:pt x="703055" y="85355"/>
                    <a:pt x="695947" y="102514"/>
                    <a:pt x="683296" y="115166"/>
                  </a:cubicBezTo>
                  <a:cubicBezTo>
                    <a:pt x="670644" y="127817"/>
                    <a:pt x="653485" y="134925"/>
                    <a:pt x="635592" y="134925"/>
                  </a:cubicBezTo>
                  <a:lnTo>
                    <a:pt x="67462" y="134925"/>
                  </a:lnTo>
                  <a:cubicBezTo>
                    <a:pt x="49570" y="134925"/>
                    <a:pt x="32411" y="127817"/>
                    <a:pt x="19759" y="115166"/>
                  </a:cubicBezTo>
                  <a:cubicBezTo>
                    <a:pt x="7108" y="102514"/>
                    <a:pt x="0" y="85355"/>
                    <a:pt x="0" y="67462"/>
                  </a:cubicBezTo>
                  <a:lnTo>
                    <a:pt x="0" y="67462"/>
                  </a:lnTo>
                  <a:cubicBezTo>
                    <a:pt x="0" y="49570"/>
                    <a:pt x="7108" y="32411"/>
                    <a:pt x="19759" y="19759"/>
                  </a:cubicBezTo>
                  <a:cubicBezTo>
                    <a:pt x="32411" y="7108"/>
                    <a:pt x="49570" y="0"/>
                    <a:pt x="67462" y="0"/>
                  </a:cubicBezTo>
                  <a:close/>
                </a:path>
              </a:pathLst>
            </a:custGeom>
            <a:solidFill>
              <a:srgbClr val="FFFFFF"/>
            </a:solidFill>
            <a:ln cap="rnd">
              <a:noFill/>
              <a:prstDash val="solid"/>
              <a:round/>
            </a:ln>
          </p:spPr>
        </p:sp>
        <p:sp>
          <p:nvSpPr>
            <p:cNvPr name="TextBox 4" id="4"/>
            <p:cNvSpPr txBox="true"/>
            <p:nvPr/>
          </p:nvSpPr>
          <p:spPr>
            <a:xfrm>
              <a:off x="0" y="-85725"/>
              <a:ext cx="703055" cy="220650"/>
            </a:xfrm>
            <a:prstGeom prst="rect">
              <a:avLst/>
            </a:prstGeom>
          </p:spPr>
          <p:txBody>
            <a:bodyPr anchor="ctr" rtlCol="false" tIns="50800" lIns="50800" bIns="50800" rIns="50800"/>
            <a:lstStyle/>
            <a:p>
              <a:pPr>
                <a:lnSpc>
                  <a:spcPts val="5934"/>
                </a:lnSpc>
              </a:pPr>
              <a:r>
                <a:rPr lang="en-US" sz="4300" spc="434">
                  <a:solidFill>
                    <a:srgbClr val="5C41D9"/>
                  </a:solidFill>
                  <a:latin typeface="Now Bold"/>
                </a:rPr>
                <a:t>  IMAGE RECONSTRUCTION</a:t>
              </a:r>
            </a:p>
            <a:p>
              <a:pPr>
                <a:lnSpc>
                  <a:spcPts val="5934"/>
                </a:lnSpc>
                <a:spcBef>
                  <a:spcPct val="0"/>
                </a:spcBef>
              </a:pPr>
              <a:r>
                <a:rPr lang="en-US" sz="4300" spc="434">
                  <a:solidFill>
                    <a:srgbClr val="5C41D9"/>
                  </a:solidFill>
                  <a:latin typeface="Now Bold"/>
                </a:rPr>
                <a:t>  DISCRIMINATOR</a:t>
              </a:r>
            </a:p>
          </p:txBody>
        </p:sp>
      </p:grpSp>
      <p:sp>
        <p:nvSpPr>
          <p:cNvPr name="Freeform 5" id="5"/>
          <p:cNvSpPr/>
          <p:nvPr/>
        </p:nvSpPr>
        <p:spPr>
          <a:xfrm flipH="false" flipV="false" rot="3198095">
            <a:off x="12969091" y="-4247311"/>
            <a:ext cx="13976086" cy="9427505"/>
          </a:xfrm>
          <a:custGeom>
            <a:avLst/>
            <a:gdLst/>
            <a:ahLst/>
            <a:cxnLst/>
            <a:rect r="r" b="b" t="t" l="l"/>
            <a:pathLst>
              <a:path h="9427505" w="13976086">
                <a:moveTo>
                  <a:pt x="0" y="0"/>
                </a:moveTo>
                <a:lnTo>
                  <a:pt x="13976085" y="0"/>
                </a:lnTo>
                <a:lnTo>
                  <a:pt x="13976085"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4232" y="2755050"/>
            <a:ext cx="10795388" cy="7086558"/>
          </a:xfrm>
          <a:custGeom>
            <a:avLst/>
            <a:gdLst/>
            <a:ahLst/>
            <a:cxnLst/>
            <a:rect r="r" b="b" t="t" l="l"/>
            <a:pathLst>
              <a:path h="7086558" w="10795388">
                <a:moveTo>
                  <a:pt x="0" y="0"/>
                </a:moveTo>
                <a:lnTo>
                  <a:pt x="10795388" y="0"/>
                </a:lnTo>
                <a:lnTo>
                  <a:pt x="10795388" y="7086558"/>
                </a:lnTo>
                <a:lnTo>
                  <a:pt x="0" y="7086558"/>
                </a:lnTo>
                <a:lnTo>
                  <a:pt x="0" y="0"/>
                </a:lnTo>
                <a:close/>
              </a:path>
            </a:pathLst>
          </a:custGeom>
          <a:blipFill>
            <a:blip r:embed="rId4"/>
            <a:stretch>
              <a:fillRect l="0" t="-94951" r="-99723" b="0"/>
            </a:stretch>
          </a:blipFill>
        </p:spPr>
      </p:sp>
      <p:sp>
        <p:nvSpPr>
          <p:cNvPr name="TextBox 7" id="7"/>
          <p:cNvSpPr txBox="true"/>
          <p:nvPr/>
        </p:nvSpPr>
        <p:spPr>
          <a:xfrm rot="0">
            <a:off x="11733781" y="4151660"/>
            <a:ext cx="4643687" cy="744665"/>
          </a:xfrm>
          <a:prstGeom prst="rect">
            <a:avLst/>
          </a:prstGeom>
        </p:spPr>
        <p:txBody>
          <a:bodyPr anchor="t" rtlCol="false" tIns="0" lIns="0" bIns="0" rIns="0">
            <a:spAutoFit/>
          </a:bodyPr>
          <a:lstStyle/>
          <a:p>
            <a:pPr>
              <a:lnSpc>
                <a:spcPts val="5933"/>
              </a:lnSpc>
            </a:pPr>
            <a:r>
              <a:rPr lang="en-US" sz="4299" spc="421">
                <a:solidFill>
                  <a:srgbClr val="FFFBFB"/>
                </a:solidFill>
                <a:latin typeface="Now Bold"/>
              </a:rPr>
              <a:t>PATCH-GAN</a:t>
            </a:r>
          </a:p>
        </p:txBody>
      </p:sp>
      <p:sp>
        <p:nvSpPr>
          <p:cNvPr name="TextBox 8" id="8"/>
          <p:cNvSpPr txBox="true"/>
          <p:nvPr/>
        </p:nvSpPr>
        <p:spPr>
          <a:xfrm rot="0">
            <a:off x="11733781" y="5982017"/>
            <a:ext cx="5873856" cy="1385626"/>
          </a:xfrm>
          <a:prstGeom prst="rect">
            <a:avLst/>
          </a:prstGeom>
        </p:spPr>
        <p:txBody>
          <a:bodyPr anchor="t" rtlCol="false" tIns="0" lIns="0" bIns="0" rIns="0">
            <a:spAutoFit/>
          </a:bodyPr>
          <a:lstStyle/>
          <a:p>
            <a:pPr>
              <a:lnSpc>
                <a:spcPts val="3616"/>
              </a:lnSpc>
            </a:pPr>
            <a:r>
              <a:rPr lang="en-US" sz="2620" spc="256">
                <a:solidFill>
                  <a:srgbClr val="FFFBFB"/>
                </a:solidFill>
                <a:latin typeface="Now Bold"/>
              </a:rPr>
              <a:t>Loss Function:</a:t>
            </a:r>
          </a:p>
          <a:p>
            <a:pPr marL="565752" indent="-282876" lvl="1">
              <a:lnSpc>
                <a:spcPts val="3616"/>
              </a:lnSpc>
              <a:buFont typeface="Arial"/>
              <a:buChar char="•"/>
            </a:pPr>
            <a:r>
              <a:rPr lang="en-US" sz="2620" spc="256">
                <a:solidFill>
                  <a:srgbClr val="FFFBFB"/>
                </a:solidFill>
                <a:latin typeface="Now Bold"/>
              </a:rPr>
              <a:t>L1 loss</a:t>
            </a:r>
          </a:p>
          <a:p>
            <a:pPr marL="565752" indent="-282876" lvl="1">
              <a:lnSpc>
                <a:spcPts val="3616"/>
              </a:lnSpc>
              <a:buFont typeface="Arial"/>
              <a:buChar char="•"/>
            </a:pPr>
            <a:r>
              <a:rPr lang="en-US" sz="2620" spc="256">
                <a:solidFill>
                  <a:srgbClr val="FFFBFB"/>
                </a:solidFill>
                <a:latin typeface="Now Bold"/>
              </a:rPr>
              <a:t>GAN loss</a:t>
            </a:r>
          </a:p>
        </p:txBody>
      </p:sp>
      <p:sp>
        <p:nvSpPr>
          <p:cNvPr name="TextBox 9" id="9"/>
          <p:cNvSpPr txBox="true"/>
          <p:nvPr/>
        </p:nvSpPr>
        <p:spPr>
          <a:xfrm rot="0">
            <a:off x="11733781" y="4848699"/>
            <a:ext cx="5525519" cy="830961"/>
          </a:xfrm>
          <a:prstGeom prst="rect">
            <a:avLst/>
          </a:prstGeom>
        </p:spPr>
        <p:txBody>
          <a:bodyPr anchor="t" rtlCol="false" tIns="0" lIns="0" bIns="0" rIns="0">
            <a:spAutoFit/>
          </a:bodyPr>
          <a:lstStyle/>
          <a:p>
            <a:pPr>
              <a:lnSpc>
                <a:spcPts val="3311"/>
              </a:lnSpc>
            </a:pPr>
            <a:r>
              <a:rPr lang="en-US" sz="2400" spc="235">
                <a:solidFill>
                  <a:srgbClr val="FFFBFB"/>
                </a:solidFill>
                <a:latin typeface="Now"/>
              </a:rPr>
              <a:t>Evaluates multiple N x N patches</a:t>
            </a:r>
          </a:p>
        </p:txBody>
      </p:sp>
      <p:sp>
        <p:nvSpPr>
          <p:cNvPr name="TextBox 10" id="10"/>
          <p:cNvSpPr txBox="true"/>
          <p:nvPr/>
        </p:nvSpPr>
        <p:spPr>
          <a:xfrm rot="0">
            <a:off x="11733781" y="7672443"/>
            <a:ext cx="5873856" cy="922833"/>
          </a:xfrm>
          <a:prstGeom prst="rect">
            <a:avLst/>
          </a:prstGeom>
        </p:spPr>
        <p:txBody>
          <a:bodyPr anchor="t" rtlCol="false" tIns="0" lIns="0" bIns="0" rIns="0">
            <a:spAutoFit/>
          </a:bodyPr>
          <a:lstStyle/>
          <a:p>
            <a:pPr>
              <a:lnSpc>
                <a:spcPts val="3616"/>
              </a:lnSpc>
            </a:pPr>
            <a:r>
              <a:rPr lang="en-US" sz="2620" spc="256">
                <a:solidFill>
                  <a:srgbClr val="FFFBFB"/>
                </a:solidFill>
                <a:latin typeface="Now Bold"/>
              </a:rPr>
              <a:t>Optimizer:</a:t>
            </a:r>
          </a:p>
          <a:p>
            <a:pPr>
              <a:lnSpc>
                <a:spcPts val="3616"/>
              </a:lnSpc>
            </a:pPr>
            <a:r>
              <a:rPr lang="en-US" sz="2620" spc="256">
                <a:solidFill>
                  <a:srgbClr val="FFFBFB"/>
                </a:solidFill>
                <a:latin typeface="Now Bold"/>
              </a:rPr>
              <a:t>Mini batch SGD &amp; Adam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198095">
            <a:off x="11075160" y="-3223770"/>
            <a:ext cx="13976086" cy="9427505"/>
          </a:xfrm>
          <a:custGeom>
            <a:avLst/>
            <a:gdLst/>
            <a:ahLst/>
            <a:cxnLst/>
            <a:rect r="r" b="b" t="t" l="l"/>
            <a:pathLst>
              <a:path h="9427505" w="13976086">
                <a:moveTo>
                  <a:pt x="0" y="0"/>
                </a:moveTo>
                <a:lnTo>
                  <a:pt x="13976086" y="0"/>
                </a:lnTo>
                <a:lnTo>
                  <a:pt x="13976086"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85995">
            <a:off x="-7208993" y="8359119"/>
            <a:ext cx="13976086" cy="9427505"/>
          </a:xfrm>
          <a:custGeom>
            <a:avLst/>
            <a:gdLst/>
            <a:ahLst/>
            <a:cxnLst/>
            <a:rect r="r" b="b" t="t" l="l"/>
            <a:pathLst>
              <a:path h="9427505" w="13976086">
                <a:moveTo>
                  <a:pt x="0" y="0"/>
                </a:moveTo>
                <a:lnTo>
                  <a:pt x="13976085" y="0"/>
                </a:lnTo>
                <a:lnTo>
                  <a:pt x="13976085"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008072">
            <a:off x="3576478" y="-8228545"/>
            <a:ext cx="21072890" cy="14751023"/>
          </a:xfrm>
          <a:custGeom>
            <a:avLst/>
            <a:gdLst/>
            <a:ahLst/>
            <a:cxnLst/>
            <a:rect r="r" b="b" t="t" l="l"/>
            <a:pathLst>
              <a:path h="14751023" w="21072890">
                <a:moveTo>
                  <a:pt x="0" y="0"/>
                </a:moveTo>
                <a:lnTo>
                  <a:pt x="21072890" y="0"/>
                </a:lnTo>
                <a:lnTo>
                  <a:pt x="21072890" y="14751024"/>
                </a:lnTo>
                <a:lnTo>
                  <a:pt x="0" y="14751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5195" y="1489983"/>
            <a:ext cx="8711632" cy="2822805"/>
          </a:xfrm>
          <a:custGeom>
            <a:avLst/>
            <a:gdLst/>
            <a:ahLst/>
            <a:cxnLst/>
            <a:rect r="r" b="b" t="t" l="l"/>
            <a:pathLst>
              <a:path h="2822805" w="8711632">
                <a:moveTo>
                  <a:pt x="0" y="0"/>
                </a:moveTo>
                <a:lnTo>
                  <a:pt x="8711632" y="0"/>
                </a:lnTo>
                <a:lnTo>
                  <a:pt x="8711632" y="2822804"/>
                </a:lnTo>
                <a:lnTo>
                  <a:pt x="0" y="2822804"/>
                </a:lnTo>
                <a:lnTo>
                  <a:pt x="0" y="0"/>
                </a:lnTo>
                <a:close/>
              </a:path>
            </a:pathLst>
          </a:custGeom>
          <a:blipFill>
            <a:blip r:embed="rId6"/>
            <a:stretch>
              <a:fillRect l="0" t="0" r="0" b="0"/>
            </a:stretch>
          </a:blipFill>
        </p:spPr>
      </p:sp>
      <p:sp>
        <p:nvSpPr>
          <p:cNvPr name="Freeform 6" id="6"/>
          <p:cNvSpPr/>
          <p:nvPr/>
        </p:nvSpPr>
        <p:spPr>
          <a:xfrm flipH="false" flipV="false" rot="0">
            <a:off x="775195" y="4312787"/>
            <a:ext cx="8711632" cy="2817818"/>
          </a:xfrm>
          <a:custGeom>
            <a:avLst/>
            <a:gdLst/>
            <a:ahLst/>
            <a:cxnLst/>
            <a:rect r="r" b="b" t="t" l="l"/>
            <a:pathLst>
              <a:path h="2817818" w="8711632">
                <a:moveTo>
                  <a:pt x="0" y="0"/>
                </a:moveTo>
                <a:lnTo>
                  <a:pt x="8711632" y="0"/>
                </a:lnTo>
                <a:lnTo>
                  <a:pt x="8711632" y="2817818"/>
                </a:lnTo>
                <a:lnTo>
                  <a:pt x="0" y="2817818"/>
                </a:lnTo>
                <a:lnTo>
                  <a:pt x="0" y="0"/>
                </a:lnTo>
                <a:close/>
              </a:path>
            </a:pathLst>
          </a:custGeom>
          <a:blipFill>
            <a:blip r:embed="rId7"/>
            <a:stretch>
              <a:fillRect l="0" t="0" r="0" b="0"/>
            </a:stretch>
          </a:blipFill>
        </p:spPr>
      </p:sp>
      <p:sp>
        <p:nvSpPr>
          <p:cNvPr name="Freeform 7" id="7"/>
          <p:cNvSpPr/>
          <p:nvPr/>
        </p:nvSpPr>
        <p:spPr>
          <a:xfrm flipH="false" flipV="false" rot="0">
            <a:off x="775195" y="7273480"/>
            <a:ext cx="8711632" cy="2847324"/>
          </a:xfrm>
          <a:custGeom>
            <a:avLst/>
            <a:gdLst/>
            <a:ahLst/>
            <a:cxnLst/>
            <a:rect r="r" b="b" t="t" l="l"/>
            <a:pathLst>
              <a:path h="2847324" w="8711632">
                <a:moveTo>
                  <a:pt x="0" y="0"/>
                </a:moveTo>
                <a:lnTo>
                  <a:pt x="8711632" y="0"/>
                </a:lnTo>
                <a:lnTo>
                  <a:pt x="8711632" y="2847325"/>
                </a:lnTo>
                <a:lnTo>
                  <a:pt x="0" y="2847325"/>
                </a:lnTo>
                <a:lnTo>
                  <a:pt x="0" y="0"/>
                </a:lnTo>
                <a:close/>
              </a:path>
            </a:pathLst>
          </a:custGeom>
          <a:blipFill>
            <a:blip r:embed="rId8"/>
            <a:stretch>
              <a:fillRect l="0" t="0" r="0" b="0"/>
            </a:stretch>
          </a:blipFill>
        </p:spPr>
      </p:sp>
      <p:sp>
        <p:nvSpPr>
          <p:cNvPr name="Freeform 8" id="8"/>
          <p:cNvSpPr/>
          <p:nvPr/>
        </p:nvSpPr>
        <p:spPr>
          <a:xfrm flipH="false" flipV="false" rot="0">
            <a:off x="9745887" y="1546119"/>
            <a:ext cx="8234530" cy="2662223"/>
          </a:xfrm>
          <a:custGeom>
            <a:avLst/>
            <a:gdLst/>
            <a:ahLst/>
            <a:cxnLst/>
            <a:rect r="r" b="b" t="t" l="l"/>
            <a:pathLst>
              <a:path h="2662223" w="8234530">
                <a:moveTo>
                  <a:pt x="0" y="0"/>
                </a:moveTo>
                <a:lnTo>
                  <a:pt x="8234529" y="0"/>
                </a:lnTo>
                <a:lnTo>
                  <a:pt x="8234529" y="2662223"/>
                </a:lnTo>
                <a:lnTo>
                  <a:pt x="0" y="2662223"/>
                </a:lnTo>
                <a:lnTo>
                  <a:pt x="0" y="0"/>
                </a:lnTo>
                <a:close/>
              </a:path>
            </a:pathLst>
          </a:custGeom>
          <a:blipFill>
            <a:blip r:embed="rId9"/>
            <a:stretch>
              <a:fillRect l="0" t="0" r="0" b="0"/>
            </a:stretch>
          </a:blipFill>
        </p:spPr>
      </p:sp>
      <p:sp>
        <p:nvSpPr>
          <p:cNvPr name="Freeform 9" id="9"/>
          <p:cNvSpPr/>
          <p:nvPr/>
        </p:nvSpPr>
        <p:spPr>
          <a:xfrm flipH="false" flipV="false" rot="0">
            <a:off x="9745887" y="4375768"/>
            <a:ext cx="8317316" cy="2691857"/>
          </a:xfrm>
          <a:custGeom>
            <a:avLst/>
            <a:gdLst/>
            <a:ahLst/>
            <a:cxnLst/>
            <a:rect r="r" b="b" t="t" l="l"/>
            <a:pathLst>
              <a:path h="2691857" w="8317316">
                <a:moveTo>
                  <a:pt x="0" y="0"/>
                </a:moveTo>
                <a:lnTo>
                  <a:pt x="8317316" y="0"/>
                </a:lnTo>
                <a:lnTo>
                  <a:pt x="8317316" y="2691857"/>
                </a:lnTo>
                <a:lnTo>
                  <a:pt x="0" y="2691857"/>
                </a:lnTo>
                <a:lnTo>
                  <a:pt x="0" y="0"/>
                </a:lnTo>
                <a:close/>
              </a:path>
            </a:pathLst>
          </a:custGeom>
          <a:blipFill>
            <a:blip r:embed="rId10"/>
            <a:stretch>
              <a:fillRect l="0" t="0" r="0" b="0"/>
            </a:stretch>
          </a:blipFill>
        </p:spPr>
      </p:sp>
      <p:sp>
        <p:nvSpPr>
          <p:cNvPr name="Freeform 10" id="10"/>
          <p:cNvSpPr/>
          <p:nvPr/>
        </p:nvSpPr>
        <p:spPr>
          <a:xfrm flipH="false" flipV="false" rot="0">
            <a:off x="9745887" y="7273480"/>
            <a:ext cx="8317316" cy="2724862"/>
          </a:xfrm>
          <a:custGeom>
            <a:avLst/>
            <a:gdLst/>
            <a:ahLst/>
            <a:cxnLst/>
            <a:rect r="r" b="b" t="t" l="l"/>
            <a:pathLst>
              <a:path h="2724862" w="8317316">
                <a:moveTo>
                  <a:pt x="0" y="0"/>
                </a:moveTo>
                <a:lnTo>
                  <a:pt x="8317316" y="0"/>
                </a:lnTo>
                <a:lnTo>
                  <a:pt x="8317316" y="2724862"/>
                </a:lnTo>
                <a:lnTo>
                  <a:pt x="0" y="2724862"/>
                </a:lnTo>
                <a:lnTo>
                  <a:pt x="0" y="0"/>
                </a:lnTo>
                <a:close/>
              </a:path>
            </a:pathLst>
          </a:custGeom>
          <a:blipFill>
            <a:blip r:embed="rId11"/>
            <a:stretch>
              <a:fillRect l="0" t="0" r="0" b="0"/>
            </a:stretch>
          </a:blipFill>
        </p:spPr>
      </p:sp>
      <p:sp>
        <p:nvSpPr>
          <p:cNvPr name="TextBox 11" id="11"/>
          <p:cNvSpPr txBox="true"/>
          <p:nvPr/>
        </p:nvSpPr>
        <p:spPr>
          <a:xfrm rot="0">
            <a:off x="11084667" y="387456"/>
            <a:ext cx="9569455" cy="1158663"/>
          </a:xfrm>
          <a:prstGeom prst="rect">
            <a:avLst/>
          </a:prstGeom>
        </p:spPr>
        <p:txBody>
          <a:bodyPr anchor="t" rtlCol="false" tIns="0" lIns="0" bIns="0" rIns="0">
            <a:spAutoFit/>
          </a:bodyPr>
          <a:lstStyle/>
          <a:p>
            <a:pPr marL="0" indent="0" lvl="0">
              <a:lnSpc>
                <a:spcPts val="9492"/>
              </a:lnSpc>
              <a:spcBef>
                <a:spcPct val="0"/>
              </a:spcBef>
            </a:pPr>
            <a:r>
              <a:rPr lang="en-US" sz="6780" spc="94">
                <a:solidFill>
                  <a:srgbClr val="FFFBFB"/>
                </a:solidFill>
                <a:latin typeface="Now Bold"/>
              </a:rPr>
              <a:t>EVALUATION</a:t>
            </a:r>
          </a:p>
        </p:txBody>
      </p:sp>
      <p:sp>
        <p:nvSpPr>
          <p:cNvPr name="TextBox 12" id="12"/>
          <p:cNvSpPr txBox="true"/>
          <p:nvPr/>
        </p:nvSpPr>
        <p:spPr>
          <a:xfrm rot="0">
            <a:off x="775195" y="643318"/>
            <a:ext cx="3271650" cy="704088"/>
          </a:xfrm>
          <a:prstGeom prst="rect">
            <a:avLst/>
          </a:prstGeom>
        </p:spPr>
        <p:txBody>
          <a:bodyPr anchor="t" rtlCol="false" tIns="0" lIns="0" bIns="0" rIns="0">
            <a:spAutoFit/>
          </a:bodyPr>
          <a:lstStyle/>
          <a:p>
            <a:pPr>
              <a:lnSpc>
                <a:spcPts val="5795"/>
              </a:lnSpc>
            </a:pPr>
            <a:r>
              <a:rPr lang="en-US" sz="4200" spc="411">
                <a:solidFill>
                  <a:srgbClr val="004380"/>
                </a:solidFill>
                <a:latin typeface="DM Sans Bold"/>
              </a:rPr>
              <a:t>Result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3348694" y="-2920027"/>
            <a:ext cx="5921267" cy="4144887"/>
          </a:xfrm>
          <a:custGeom>
            <a:avLst/>
            <a:gdLst/>
            <a:ahLst/>
            <a:cxnLst/>
            <a:rect r="r" b="b" t="t" l="l"/>
            <a:pathLst>
              <a:path h="4144887" w="5921267">
                <a:moveTo>
                  <a:pt x="0" y="0"/>
                </a:moveTo>
                <a:lnTo>
                  <a:pt x="5921267" y="0"/>
                </a:lnTo>
                <a:lnTo>
                  <a:pt x="5921267" y="4144887"/>
                </a:lnTo>
                <a:lnTo>
                  <a:pt x="0" y="4144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663" y="3707483"/>
            <a:ext cx="21495031" cy="14577539"/>
          </a:xfrm>
          <a:custGeom>
            <a:avLst/>
            <a:gdLst/>
            <a:ahLst/>
            <a:cxnLst/>
            <a:rect r="r" b="b" t="t" l="l"/>
            <a:pathLst>
              <a:path h="14577539" w="21495031">
                <a:moveTo>
                  <a:pt x="0" y="0"/>
                </a:moveTo>
                <a:lnTo>
                  <a:pt x="21495031" y="0"/>
                </a:lnTo>
                <a:lnTo>
                  <a:pt x="21495031" y="14577539"/>
                </a:lnTo>
                <a:lnTo>
                  <a:pt x="0" y="14577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00">
            <a:off x="8868295" y="1571958"/>
            <a:ext cx="5346243" cy="3845705"/>
          </a:xfrm>
          <a:custGeom>
            <a:avLst/>
            <a:gdLst/>
            <a:ahLst/>
            <a:cxnLst/>
            <a:rect r="r" b="b" t="t" l="l"/>
            <a:pathLst>
              <a:path h="3845705" w="5346243">
                <a:moveTo>
                  <a:pt x="0" y="9319"/>
                </a:moveTo>
                <a:lnTo>
                  <a:pt x="5339547" y="0"/>
                </a:lnTo>
                <a:lnTo>
                  <a:pt x="5346243" y="3836386"/>
                </a:lnTo>
                <a:lnTo>
                  <a:pt x="6696" y="3845706"/>
                </a:lnTo>
                <a:lnTo>
                  <a:pt x="0" y="9319"/>
                </a:lnTo>
                <a:close/>
              </a:path>
            </a:pathLst>
          </a:custGeom>
          <a:blipFill>
            <a:blip r:embed="rId6"/>
            <a:stretch>
              <a:fillRect l="-2206" t="-4" r="-1842" b="-3410"/>
            </a:stretch>
          </a:blipFill>
        </p:spPr>
      </p:sp>
      <p:sp>
        <p:nvSpPr>
          <p:cNvPr name="TextBox 5" id="5"/>
          <p:cNvSpPr txBox="true"/>
          <p:nvPr/>
        </p:nvSpPr>
        <p:spPr>
          <a:xfrm rot="0">
            <a:off x="9724900" y="7226340"/>
            <a:ext cx="9569455" cy="3578037"/>
          </a:xfrm>
          <a:prstGeom prst="rect">
            <a:avLst/>
          </a:prstGeom>
        </p:spPr>
        <p:txBody>
          <a:bodyPr anchor="t" rtlCol="false" tIns="0" lIns="0" bIns="0" rIns="0">
            <a:spAutoFit/>
          </a:bodyPr>
          <a:lstStyle/>
          <a:p>
            <a:pPr>
              <a:lnSpc>
                <a:spcPts val="9492"/>
              </a:lnSpc>
            </a:pPr>
            <a:r>
              <a:rPr lang="en-US" sz="6780" spc="94">
                <a:solidFill>
                  <a:srgbClr val="FFFBFB"/>
                </a:solidFill>
                <a:latin typeface="Now Heavy"/>
              </a:rPr>
              <a:t>05 CHALLENGES </a:t>
            </a:r>
          </a:p>
          <a:p>
            <a:pPr>
              <a:lnSpc>
                <a:spcPts val="9492"/>
              </a:lnSpc>
            </a:pPr>
            <a:r>
              <a:rPr lang="en-US" sz="6780" spc="94">
                <a:solidFill>
                  <a:srgbClr val="FFFBFB"/>
                </a:solidFill>
                <a:latin typeface="Now Heavy"/>
              </a:rPr>
              <a:t>&amp; LIMITATIONS</a:t>
            </a:r>
          </a:p>
          <a:p>
            <a:pPr marL="0" indent="0" lvl="0">
              <a:lnSpc>
                <a:spcPts val="9492"/>
              </a:lnSpc>
              <a:spcBef>
                <a:spcPct val="0"/>
              </a:spcBef>
            </a:pPr>
          </a:p>
        </p:txBody>
      </p:sp>
      <p:sp>
        <p:nvSpPr>
          <p:cNvPr name="TextBox 6" id="6"/>
          <p:cNvSpPr txBox="true"/>
          <p:nvPr/>
        </p:nvSpPr>
        <p:spPr>
          <a:xfrm rot="0">
            <a:off x="1798889" y="3447186"/>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01</a:t>
            </a:r>
          </a:p>
        </p:txBody>
      </p:sp>
      <p:sp>
        <p:nvSpPr>
          <p:cNvPr name="TextBox 7" id="7"/>
          <p:cNvSpPr txBox="true"/>
          <p:nvPr/>
        </p:nvSpPr>
        <p:spPr>
          <a:xfrm rot="0">
            <a:off x="2371623" y="3447186"/>
            <a:ext cx="3271650" cy="428625"/>
          </a:xfrm>
          <a:prstGeom prst="rect">
            <a:avLst/>
          </a:prstGeom>
        </p:spPr>
        <p:txBody>
          <a:bodyPr anchor="t" rtlCol="false" tIns="0" lIns="0" bIns="0" rIns="0">
            <a:spAutoFit/>
          </a:bodyPr>
          <a:lstStyle/>
          <a:p>
            <a:pPr>
              <a:lnSpc>
                <a:spcPts val="3450"/>
              </a:lnSpc>
            </a:pPr>
            <a:r>
              <a:rPr lang="en-US" sz="2500" spc="245">
                <a:solidFill>
                  <a:srgbClr val="004380"/>
                </a:solidFill>
                <a:latin typeface="DM Sans"/>
              </a:rPr>
              <a:t>Data Variability</a:t>
            </a:r>
          </a:p>
        </p:txBody>
      </p:sp>
      <p:sp>
        <p:nvSpPr>
          <p:cNvPr name="TextBox 8" id="8"/>
          <p:cNvSpPr txBox="true"/>
          <p:nvPr/>
        </p:nvSpPr>
        <p:spPr>
          <a:xfrm rot="0">
            <a:off x="1834785" y="5377624"/>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03</a:t>
            </a:r>
          </a:p>
        </p:txBody>
      </p:sp>
      <p:sp>
        <p:nvSpPr>
          <p:cNvPr name="TextBox 9" id="9"/>
          <p:cNvSpPr txBox="true"/>
          <p:nvPr/>
        </p:nvSpPr>
        <p:spPr>
          <a:xfrm rot="0">
            <a:off x="2407520" y="5390343"/>
            <a:ext cx="5504250" cy="866775"/>
          </a:xfrm>
          <a:prstGeom prst="rect">
            <a:avLst/>
          </a:prstGeom>
        </p:spPr>
        <p:txBody>
          <a:bodyPr anchor="t" rtlCol="false" tIns="0" lIns="0" bIns="0" rIns="0">
            <a:spAutoFit/>
          </a:bodyPr>
          <a:lstStyle/>
          <a:p>
            <a:pPr>
              <a:lnSpc>
                <a:spcPts val="3450"/>
              </a:lnSpc>
            </a:pPr>
            <a:r>
              <a:rPr lang="en-US" sz="2500" spc="245">
                <a:solidFill>
                  <a:srgbClr val="004380"/>
                </a:solidFill>
                <a:latin typeface="DM Sans"/>
              </a:rPr>
              <a:t>Expensive computational resources required</a:t>
            </a:r>
          </a:p>
        </p:txBody>
      </p:sp>
      <p:sp>
        <p:nvSpPr>
          <p:cNvPr name="TextBox 10" id="10"/>
          <p:cNvSpPr txBox="true"/>
          <p:nvPr/>
        </p:nvSpPr>
        <p:spPr>
          <a:xfrm rot="0">
            <a:off x="1798889" y="4412405"/>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02</a:t>
            </a:r>
          </a:p>
        </p:txBody>
      </p:sp>
      <p:sp>
        <p:nvSpPr>
          <p:cNvPr name="TextBox 11" id="11"/>
          <p:cNvSpPr txBox="true"/>
          <p:nvPr/>
        </p:nvSpPr>
        <p:spPr>
          <a:xfrm rot="0">
            <a:off x="2371623" y="4425124"/>
            <a:ext cx="5504250" cy="428625"/>
          </a:xfrm>
          <a:prstGeom prst="rect">
            <a:avLst/>
          </a:prstGeom>
        </p:spPr>
        <p:txBody>
          <a:bodyPr anchor="t" rtlCol="false" tIns="0" lIns="0" bIns="0" rIns="0">
            <a:spAutoFit/>
          </a:bodyPr>
          <a:lstStyle/>
          <a:p>
            <a:pPr>
              <a:lnSpc>
                <a:spcPts val="3450"/>
              </a:lnSpc>
            </a:pPr>
            <a:r>
              <a:rPr lang="en-US" sz="2500" spc="245">
                <a:solidFill>
                  <a:srgbClr val="004380"/>
                </a:solidFill>
                <a:latin typeface="DM Sans"/>
              </a:rPr>
              <a:t>Limited subjects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208716" y="-4700899"/>
            <a:ext cx="21072890" cy="14751023"/>
          </a:xfrm>
          <a:custGeom>
            <a:avLst/>
            <a:gdLst/>
            <a:ahLst/>
            <a:cxnLst/>
            <a:rect r="r" b="b" t="t" l="l"/>
            <a:pathLst>
              <a:path h="14751023" w="21072890">
                <a:moveTo>
                  <a:pt x="0" y="0"/>
                </a:moveTo>
                <a:lnTo>
                  <a:pt x="21072890" y="0"/>
                </a:lnTo>
                <a:lnTo>
                  <a:pt x="21072890" y="14751023"/>
                </a:lnTo>
                <a:lnTo>
                  <a:pt x="0" y="14751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796" y="2909352"/>
            <a:ext cx="12230260" cy="3171825"/>
          </a:xfrm>
          <a:prstGeom prst="rect">
            <a:avLst/>
          </a:prstGeom>
        </p:spPr>
        <p:txBody>
          <a:bodyPr anchor="t" rtlCol="false" tIns="0" lIns="0" bIns="0" rIns="0">
            <a:spAutoFit/>
          </a:bodyPr>
          <a:lstStyle/>
          <a:p>
            <a:pPr algn="ctr" marL="0" indent="0" lvl="0">
              <a:lnSpc>
                <a:spcPts val="12599"/>
              </a:lnSpc>
              <a:spcBef>
                <a:spcPct val="0"/>
              </a:spcBef>
            </a:pPr>
            <a:r>
              <a:rPr lang="en-US" sz="9000" spc="126">
                <a:solidFill>
                  <a:srgbClr val="FFFBFB"/>
                </a:solidFill>
                <a:latin typeface="Now Heavy"/>
              </a:rPr>
              <a:t>THANK YOU FOR LISTENING</a:t>
            </a:r>
          </a:p>
        </p:txBody>
      </p:sp>
      <p:sp>
        <p:nvSpPr>
          <p:cNvPr name="TextBox 4" id="4"/>
          <p:cNvSpPr txBox="true"/>
          <p:nvPr/>
        </p:nvSpPr>
        <p:spPr>
          <a:xfrm rot="0">
            <a:off x="-787401" y="6468736"/>
            <a:ext cx="13469471" cy="665163"/>
          </a:xfrm>
          <a:prstGeom prst="rect">
            <a:avLst/>
          </a:prstGeom>
        </p:spPr>
        <p:txBody>
          <a:bodyPr anchor="t" rtlCol="false" tIns="0" lIns="0" bIns="0" rIns="0">
            <a:spAutoFit/>
          </a:bodyPr>
          <a:lstStyle/>
          <a:p>
            <a:pPr algn="ctr">
              <a:lnSpc>
                <a:spcPts val="5000"/>
              </a:lnSpc>
            </a:pPr>
            <a:r>
              <a:rPr lang="en-US" sz="5000">
                <a:solidFill>
                  <a:srgbClr val="FFBF40"/>
                </a:solidFill>
                <a:latin typeface="Now Heavy"/>
              </a:rPr>
              <a:t>ANY QUESTIONS?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31221" y="2046605"/>
            <a:ext cx="11607017" cy="7733035"/>
          </a:xfrm>
          <a:custGeom>
            <a:avLst/>
            <a:gdLst/>
            <a:ahLst/>
            <a:cxnLst/>
            <a:rect r="r" b="b" t="t" l="l"/>
            <a:pathLst>
              <a:path h="7733035" w="11607017">
                <a:moveTo>
                  <a:pt x="0" y="0"/>
                </a:moveTo>
                <a:lnTo>
                  <a:pt x="11607017" y="0"/>
                </a:lnTo>
                <a:lnTo>
                  <a:pt x="11607017" y="7733035"/>
                </a:lnTo>
                <a:lnTo>
                  <a:pt x="0" y="7733035"/>
                </a:lnTo>
                <a:lnTo>
                  <a:pt x="0" y="0"/>
                </a:lnTo>
                <a:close/>
              </a:path>
            </a:pathLst>
          </a:custGeom>
          <a:blipFill>
            <a:blip r:embed="rId5"/>
            <a:stretch>
              <a:fillRect l="0" t="0" r="0" b="0"/>
            </a:stretch>
          </a:blipFill>
        </p:spPr>
      </p:sp>
      <p:sp>
        <p:nvSpPr>
          <p:cNvPr name="TextBox 6" id="6"/>
          <p:cNvSpPr txBox="true"/>
          <p:nvPr/>
        </p:nvSpPr>
        <p:spPr>
          <a:xfrm rot="0">
            <a:off x="-3939340" y="706742"/>
            <a:ext cx="16056650" cy="1339863"/>
          </a:xfrm>
          <a:prstGeom prst="rect">
            <a:avLst/>
          </a:prstGeom>
        </p:spPr>
        <p:txBody>
          <a:bodyPr anchor="t" rtlCol="false" tIns="0" lIns="0" bIns="0" rIns="0">
            <a:spAutoFit/>
          </a:bodyPr>
          <a:lstStyle/>
          <a:p>
            <a:pPr algn="ctr">
              <a:lnSpc>
                <a:spcPts val="10000"/>
              </a:lnSpc>
            </a:pPr>
            <a:r>
              <a:rPr lang="en-US" sz="10000">
                <a:solidFill>
                  <a:srgbClr val="FFBF40"/>
                </a:solidFill>
                <a:latin typeface="Now Heavy"/>
              </a:rPr>
              <a:t>U-NET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70189">
            <a:off x="-3701850" y="-3515183"/>
            <a:ext cx="12531108" cy="8771776"/>
          </a:xfrm>
          <a:custGeom>
            <a:avLst/>
            <a:gdLst/>
            <a:ahLst/>
            <a:cxnLst/>
            <a:rect r="r" b="b" t="t" l="l"/>
            <a:pathLst>
              <a:path h="8771776" w="12531108">
                <a:moveTo>
                  <a:pt x="0" y="0"/>
                </a:moveTo>
                <a:lnTo>
                  <a:pt x="12531108" y="0"/>
                </a:lnTo>
                <a:lnTo>
                  <a:pt x="12531108" y="8771775"/>
                </a:lnTo>
                <a:lnTo>
                  <a:pt x="0" y="8771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510041" y="6150383"/>
            <a:ext cx="2801925" cy="2801925"/>
            <a:chOff x="0" y="0"/>
            <a:chExt cx="6350000" cy="6350000"/>
          </a:xfrm>
        </p:grpSpPr>
        <p:sp>
          <p:nvSpPr>
            <p:cNvPr name="Freeform 4" id="4"/>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1D419F"/>
            </a:solidFill>
            <a:ln w="12700">
              <a:solidFill>
                <a:srgbClr val="000000"/>
              </a:solidFill>
            </a:ln>
          </p:spPr>
        </p:sp>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C41D9"/>
            </a:solidFill>
          </p:spPr>
        </p:sp>
      </p:grpSp>
      <p:sp>
        <p:nvSpPr>
          <p:cNvPr name="Freeform 6" id="6"/>
          <p:cNvSpPr/>
          <p:nvPr/>
        </p:nvSpPr>
        <p:spPr>
          <a:xfrm flipH="false" flipV="false" rot="0">
            <a:off x="10102809" y="7070458"/>
            <a:ext cx="12531108" cy="8771776"/>
          </a:xfrm>
          <a:custGeom>
            <a:avLst/>
            <a:gdLst/>
            <a:ahLst/>
            <a:cxnLst/>
            <a:rect r="r" b="b" t="t" l="l"/>
            <a:pathLst>
              <a:path h="8771776" w="12531108">
                <a:moveTo>
                  <a:pt x="0" y="0"/>
                </a:moveTo>
                <a:lnTo>
                  <a:pt x="12531108" y="0"/>
                </a:lnTo>
                <a:lnTo>
                  <a:pt x="12531108" y="8771775"/>
                </a:lnTo>
                <a:lnTo>
                  <a:pt x="0" y="8771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56303" y="5387892"/>
            <a:ext cx="8189307" cy="4326906"/>
          </a:xfrm>
          <a:custGeom>
            <a:avLst/>
            <a:gdLst/>
            <a:ahLst/>
            <a:cxnLst/>
            <a:rect r="r" b="b" t="t" l="l"/>
            <a:pathLst>
              <a:path h="4326906" w="8189307">
                <a:moveTo>
                  <a:pt x="0" y="0"/>
                </a:moveTo>
                <a:lnTo>
                  <a:pt x="8189307" y="0"/>
                </a:lnTo>
                <a:lnTo>
                  <a:pt x="8189307" y="4326907"/>
                </a:lnTo>
                <a:lnTo>
                  <a:pt x="0" y="4326907"/>
                </a:lnTo>
                <a:lnTo>
                  <a:pt x="0" y="0"/>
                </a:lnTo>
                <a:close/>
              </a:path>
            </a:pathLst>
          </a:custGeom>
          <a:blipFill>
            <a:blip r:embed="rId4"/>
            <a:stretch>
              <a:fillRect l="0" t="0" r="0" b="0"/>
            </a:stretch>
          </a:blipFill>
        </p:spPr>
      </p:sp>
      <p:grpSp>
        <p:nvGrpSpPr>
          <p:cNvPr name="Group 8" id="8"/>
          <p:cNvGrpSpPr>
            <a:grpSpLocks noChangeAspect="true"/>
          </p:cNvGrpSpPr>
          <p:nvPr/>
        </p:nvGrpSpPr>
        <p:grpSpPr>
          <a:xfrm rot="0">
            <a:off x="6286948" y="2431774"/>
            <a:ext cx="1970958" cy="1970958"/>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1D419F"/>
            </a:solidFill>
            <a:ln w="12700">
              <a:solidFill>
                <a:srgbClr val="000000"/>
              </a:solidFill>
            </a:ln>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C41D9"/>
            </a:solidFill>
          </p:spPr>
        </p:sp>
      </p:grpSp>
      <p:sp>
        <p:nvSpPr>
          <p:cNvPr name="TextBox 11" id="11"/>
          <p:cNvSpPr txBox="true"/>
          <p:nvPr/>
        </p:nvSpPr>
        <p:spPr>
          <a:xfrm rot="0">
            <a:off x="0" y="159307"/>
            <a:ext cx="7945359" cy="2676773"/>
          </a:xfrm>
          <a:prstGeom prst="rect">
            <a:avLst/>
          </a:prstGeom>
        </p:spPr>
        <p:txBody>
          <a:bodyPr anchor="t" rtlCol="false" tIns="0" lIns="0" bIns="0" rIns="0">
            <a:spAutoFit/>
          </a:bodyPr>
          <a:lstStyle/>
          <a:p>
            <a:pPr algn="ctr" marL="0" indent="0" lvl="0">
              <a:lnSpc>
                <a:spcPts val="10663"/>
              </a:lnSpc>
              <a:spcBef>
                <a:spcPct val="0"/>
              </a:spcBef>
            </a:pPr>
            <a:r>
              <a:rPr lang="en-US" sz="7616" spc="106">
                <a:solidFill>
                  <a:srgbClr val="FFFBFB"/>
                </a:solidFill>
                <a:latin typeface="Now Heavy"/>
              </a:rPr>
              <a:t>05 ALTERNATIVES</a:t>
            </a:r>
          </a:p>
        </p:txBody>
      </p:sp>
      <p:sp>
        <p:nvSpPr>
          <p:cNvPr name="Freeform 12" id="12"/>
          <p:cNvSpPr/>
          <p:nvPr/>
        </p:nvSpPr>
        <p:spPr>
          <a:xfrm flipH="false" flipV="false" rot="0">
            <a:off x="14950266" y="1452896"/>
            <a:ext cx="2836194" cy="2766369"/>
          </a:xfrm>
          <a:custGeom>
            <a:avLst/>
            <a:gdLst/>
            <a:ahLst/>
            <a:cxnLst/>
            <a:rect r="r" b="b" t="t" l="l"/>
            <a:pathLst>
              <a:path h="2766369" w="2836194">
                <a:moveTo>
                  <a:pt x="0" y="0"/>
                </a:moveTo>
                <a:lnTo>
                  <a:pt x="2836194" y="0"/>
                </a:lnTo>
                <a:lnTo>
                  <a:pt x="2836194" y="2766370"/>
                </a:lnTo>
                <a:lnTo>
                  <a:pt x="0" y="2766370"/>
                </a:lnTo>
                <a:lnTo>
                  <a:pt x="0" y="0"/>
                </a:lnTo>
                <a:close/>
              </a:path>
            </a:pathLst>
          </a:custGeom>
          <a:blipFill>
            <a:blip r:embed="rId5"/>
            <a:stretch>
              <a:fillRect l="0" t="0" r="0" b="0"/>
            </a:stretch>
          </a:blipFill>
        </p:spPr>
      </p:sp>
      <p:sp>
        <p:nvSpPr>
          <p:cNvPr name="Freeform 13" id="13"/>
          <p:cNvSpPr/>
          <p:nvPr/>
        </p:nvSpPr>
        <p:spPr>
          <a:xfrm flipH="false" flipV="false" rot="0">
            <a:off x="12026235" y="1452896"/>
            <a:ext cx="2924031" cy="2754424"/>
          </a:xfrm>
          <a:custGeom>
            <a:avLst/>
            <a:gdLst/>
            <a:ahLst/>
            <a:cxnLst/>
            <a:rect r="r" b="b" t="t" l="l"/>
            <a:pathLst>
              <a:path h="2754424" w="2924031">
                <a:moveTo>
                  <a:pt x="0" y="0"/>
                </a:moveTo>
                <a:lnTo>
                  <a:pt x="2924031" y="0"/>
                </a:lnTo>
                <a:lnTo>
                  <a:pt x="2924031" y="2754424"/>
                </a:lnTo>
                <a:lnTo>
                  <a:pt x="0" y="2754424"/>
                </a:lnTo>
                <a:lnTo>
                  <a:pt x="0" y="0"/>
                </a:lnTo>
                <a:close/>
              </a:path>
            </a:pathLst>
          </a:custGeom>
          <a:blipFill>
            <a:blip r:embed="rId6"/>
            <a:stretch>
              <a:fillRect l="0" t="0" r="0" b="0"/>
            </a:stretch>
          </a:blipFill>
        </p:spPr>
      </p:sp>
      <p:sp>
        <p:nvSpPr>
          <p:cNvPr name="TextBox 14" id="14"/>
          <p:cNvSpPr txBox="true"/>
          <p:nvPr/>
        </p:nvSpPr>
        <p:spPr>
          <a:xfrm rot="0">
            <a:off x="3750509" y="6704128"/>
            <a:ext cx="3289949" cy="1637284"/>
          </a:xfrm>
          <a:prstGeom prst="rect">
            <a:avLst/>
          </a:prstGeom>
        </p:spPr>
        <p:txBody>
          <a:bodyPr anchor="t" rtlCol="false" tIns="0" lIns="0" bIns="0" rIns="0">
            <a:spAutoFit/>
          </a:bodyPr>
          <a:lstStyle/>
          <a:p>
            <a:pPr>
              <a:lnSpc>
                <a:spcPts val="4255"/>
              </a:lnSpc>
            </a:pPr>
            <a:r>
              <a:rPr lang="en-US" sz="3039">
                <a:solidFill>
                  <a:srgbClr val="000000"/>
                </a:solidFill>
                <a:latin typeface="Montserrat Light Bold"/>
              </a:rPr>
              <a:t>Variational Autoencoders (VAE)</a:t>
            </a:r>
          </a:p>
        </p:txBody>
      </p:sp>
      <p:sp>
        <p:nvSpPr>
          <p:cNvPr name="TextBox 15" id="15"/>
          <p:cNvSpPr txBox="true"/>
          <p:nvPr/>
        </p:nvSpPr>
        <p:spPr>
          <a:xfrm rot="0">
            <a:off x="8661008" y="2570036"/>
            <a:ext cx="3289949" cy="1637284"/>
          </a:xfrm>
          <a:prstGeom prst="rect">
            <a:avLst/>
          </a:prstGeom>
        </p:spPr>
        <p:txBody>
          <a:bodyPr anchor="t" rtlCol="false" tIns="0" lIns="0" bIns="0" rIns="0">
            <a:spAutoFit/>
          </a:bodyPr>
          <a:lstStyle/>
          <a:p>
            <a:pPr>
              <a:lnSpc>
                <a:spcPts val="4255"/>
              </a:lnSpc>
            </a:pPr>
            <a:r>
              <a:rPr lang="en-US" sz="3039">
                <a:solidFill>
                  <a:srgbClr val="000000"/>
                </a:solidFill>
                <a:latin typeface="Montserrat Light Bold"/>
              </a:rPr>
              <a:t>Convolutional Neural Network (CNN)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9605532" y="1515066"/>
            <a:ext cx="7256868" cy="7256868"/>
          </a:xfrm>
          <a:custGeom>
            <a:avLst/>
            <a:gdLst/>
            <a:ahLst/>
            <a:cxnLst/>
            <a:rect r="r" b="b" t="t" l="l"/>
            <a:pathLst>
              <a:path h="7256868" w="7256868">
                <a:moveTo>
                  <a:pt x="0" y="0"/>
                </a:moveTo>
                <a:lnTo>
                  <a:pt x="7256869" y="0"/>
                </a:lnTo>
                <a:lnTo>
                  <a:pt x="7256869" y="7256868"/>
                </a:lnTo>
                <a:lnTo>
                  <a:pt x="0" y="7256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272483" y="1572056"/>
            <a:ext cx="5006092" cy="1396999"/>
          </a:xfrm>
          <a:prstGeom prst="rect">
            <a:avLst/>
          </a:prstGeom>
        </p:spPr>
        <p:txBody>
          <a:bodyPr anchor="t" rtlCol="false" tIns="0" lIns="0" bIns="0" rIns="0">
            <a:spAutoFit/>
          </a:bodyPr>
          <a:lstStyle/>
          <a:p>
            <a:pPr marL="0" indent="0" lvl="0">
              <a:lnSpc>
                <a:spcPts val="11200"/>
              </a:lnSpc>
              <a:spcBef>
                <a:spcPct val="0"/>
              </a:spcBef>
            </a:pPr>
            <a:r>
              <a:rPr lang="en-US" sz="8000" spc="112">
                <a:solidFill>
                  <a:srgbClr val="2B26AD"/>
                </a:solidFill>
                <a:latin typeface="Now Heavy"/>
              </a:rPr>
              <a:t>RESULTS</a:t>
            </a:r>
          </a:p>
        </p:txBody>
      </p:sp>
      <p:sp>
        <p:nvSpPr>
          <p:cNvPr name="TextBox 7" id="7"/>
          <p:cNvSpPr txBox="true"/>
          <p:nvPr/>
        </p:nvSpPr>
        <p:spPr>
          <a:xfrm rot="0">
            <a:off x="2272483" y="3403611"/>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01</a:t>
            </a:r>
          </a:p>
        </p:txBody>
      </p:sp>
      <p:sp>
        <p:nvSpPr>
          <p:cNvPr name="TextBox 8" id="8"/>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9" id="9"/>
          <p:cNvSpPr txBox="true"/>
          <p:nvPr/>
        </p:nvSpPr>
        <p:spPr>
          <a:xfrm rot="0">
            <a:off x="10535427" y="645645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02</a:t>
            </a:r>
          </a:p>
        </p:txBody>
      </p:sp>
      <p:sp>
        <p:nvSpPr>
          <p:cNvPr name="TextBox 10" id="10"/>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11" id="11"/>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272483" y="3903104"/>
            <a:ext cx="5878578" cy="1240535"/>
          </a:xfrm>
          <a:prstGeom prst="rect">
            <a:avLst/>
          </a:prstGeom>
        </p:spPr>
        <p:txBody>
          <a:bodyPr anchor="t" rtlCol="false" tIns="0" lIns="0" bIns="0" rIns="0">
            <a:spAutoFit/>
          </a:bodyPr>
          <a:lstStyle/>
          <a:p>
            <a:pPr>
              <a:lnSpc>
                <a:spcPts val="2514"/>
              </a:lnSpc>
            </a:pPr>
            <a:r>
              <a:rPr lang="en-US" sz="1822" spc="178">
                <a:solidFill>
                  <a:srgbClr val="004380"/>
                </a:solidFill>
                <a:latin typeface="DM Sans"/>
              </a:rPr>
              <a:t>Lorem ipsum dolor sit amet, consectetur adipiscing elit. Duis vulputate nulla at ante rhoncus, vel efficitur felis condimentum. Proin odio odio.</a:t>
            </a:r>
          </a:p>
        </p:txBody>
      </p:sp>
      <p:sp>
        <p:nvSpPr>
          <p:cNvPr name="TextBox 14" id="14"/>
          <p:cNvSpPr txBox="true"/>
          <p:nvPr/>
        </p:nvSpPr>
        <p:spPr>
          <a:xfrm rot="0">
            <a:off x="2272483" y="5217244"/>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02</a:t>
            </a:r>
          </a:p>
        </p:txBody>
      </p:sp>
      <p:sp>
        <p:nvSpPr>
          <p:cNvPr name="TextBox 15" id="15"/>
          <p:cNvSpPr txBox="true"/>
          <p:nvPr/>
        </p:nvSpPr>
        <p:spPr>
          <a:xfrm rot="0">
            <a:off x="2272483" y="5716737"/>
            <a:ext cx="5504250" cy="1240007"/>
          </a:xfrm>
          <a:prstGeom prst="rect">
            <a:avLst/>
          </a:prstGeom>
        </p:spPr>
        <p:txBody>
          <a:bodyPr anchor="t" rtlCol="false" tIns="0" lIns="0" bIns="0" rIns="0">
            <a:spAutoFit/>
          </a:bodyPr>
          <a:lstStyle/>
          <a:p>
            <a:pPr>
              <a:lnSpc>
                <a:spcPts val="2514"/>
              </a:lnSpc>
            </a:pPr>
            <a:r>
              <a:rPr lang="en-US" sz="1822" spc="178">
                <a:solidFill>
                  <a:srgbClr val="004380"/>
                </a:solidFill>
                <a:latin typeface="DM Sans"/>
              </a:rPr>
              <a:t>Lorem ipsum dolor sit amet, consectetur adipiscing elit. Duis vulputate nulla at ante rhoncus, vel efficitur felis condimentum. Proin odio odio.</a:t>
            </a:r>
          </a:p>
        </p:txBody>
      </p:sp>
      <p:sp>
        <p:nvSpPr>
          <p:cNvPr name="TextBox 16" id="16"/>
          <p:cNvSpPr txBox="true"/>
          <p:nvPr/>
        </p:nvSpPr>
        <p:spPr>
          <a:xfrm rot="0">
            <a:off x="2272483" y="7032434"/>
            <a:ext cx="3074389" cy="469919"/>
          </a:xfrm>
          <a:prstGeom prst="rect">
            <a:avLst/>
          </a:prstGeom>
        </p:spPr>
        <p:txBody>
          <a:bodyPr anchor="t" rtlCol="false" tIns="0" lIns="0" bIns="0" rIns="0">
            <a:spAutoFit/>
          </a:bodyPr>
          <a:lstStyle/>
          <a:p>
            <a:pPr>
              <a:lnSpc>
                <a:spcPts val="3832"/>
              </a:lnSpc>
            </a:pPr>
            <a:r>
              <a:rPr lang="en-US" sz="2776" spc="72">
                <a:solidFill>
                  <a:srgbClr val="004380"/>
                </a:solidFill>
                <a:latin typeface="DM Sans Bold"/>
              </a:rPr>
              <a:t>03</a:t>
            </a:r>
          </a:p>
        </p:txBody>
      </p:sp>
      <p:sp>
        <p:nvSpPr>
          <p:cNvPr name="TextBox 17" id="17"/>
          <p:cNvSpPr txBox="true"/>
          <p:nvPr/>
        </p:nvSpPr>
        <p:spPr>
          <a:xfrm rot="0">
            <a:off x="2272483" y="7531927"/>
            <a:ext cx="5504250" cy="1240007"/>
          </a:xfrm>
          <a:prstGeom prst="rect">
            <a:avLst/>
          </a:prstGeom>
        </p:spPr>
        <p:txBody>
          <a:bodyPr anchor="t" rtlCol="false" tIns="0" lIns="0" bIns="0" rIns="0">
            <a:spAutoFit/>
          </a:bodyPr>
          <a:lstStyle/>
          <a:p>
            <a:pPr>
              <a:lnSpc>
                <a:spcPts val="2514"/>
              </a:lnSpc>
            </a:pPr>
            <a:r>
              <a:rPr lang="en-US" sz="1822" spc="178">
                <a:solidFill>
                  <a:srgbClr val="004380"/>
                </a:solidFill>
                <a:latin typeface="DM Sans"/>
              </a:rPr>
              <a:t>Lorem ipsum dolor sit amet, consectetur adipiscing elit. Duis vulputate nulla at ante rhoncus, vel efficitur felis condimentum. Proin odio odio.</a:t>
            </a:r>
          </a:p>
        </p:txBody>
      </p:sp>
      <p:sp>
        <p:nvSpPr>
          <p:cNvPr name="Freeform 18" id="18"/>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true" flipV="true" rot="0">
            <a:off x="-5242022" y="-4584331"/>
            <a:ext cx="11609711" cy="7831278"/>
          </a:xfrm>
          <a:custGeom>
            <a:avLst/>
            <a:gdLst/>
            <a:ahLst/>
            <a:cxnLst/>
            <a:rect r="r" b="b" t="t" l="l"/>
            <a:pathLst>
              <a:path h="7831278" w="11609711">
                <a:moveTo>
                  <a:pt x="11609712" y="7831278"/>
                </a:moveTo>
                <a:lnTo>
                  <a:pt x="0" y="7831278"/>
                </a:lnTo>
                <a:lnTo>
                  <a:pt x="0" y="0"/>
                </a:lnTo>
                <a:lnTo>
                  <a:pt x="11609712" y="0"/>
                </a:lnTo>
                <a:lnTo>
                  <a:pt x="11609712" y="783127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700000">
            <a:off x="5160978" y="-4206468"/>
            <a:ext cx="18014074" cy="14804294"/>
          </a:xfrm>
          <a:custGeom>
            <a:avLst/>
            <a:gdLst/>
            <a:ahLst/>
            <a:cxnLst/>
            <a:rect r="r" b="b" t="t" l="l"/>
            <a:pathLst>
              <a:path h="14804294" w="18014074">
                <a:moveTo>
                  <a:pt x="0" y="14804294"/>
                </a:moveTo>
                <a:lnTo>
                  <a:pt x="18014074" y="14804294"/>
                </a:lnTo>
                <a:lnTo>
                  <a:pt x="18014074" y="0"/>
                </a:lnTo>
                <a:lnTo>
                  <a:pt x="0" y="0"/>
                </a:lnTo>
                <a:lnTo>
                  <a:pt x="0" y="148042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847872" y="4460224"/>
            <a:ext cx="6440128" cy="941757"/>
          </a:xfrm>
          <a:prstGeom prst="rect">
            <a:avLst/>
          </a:prstGeom>
        </p:spPr>
        <p:txBody>
          <a:bodyPr anchor="t" rtlCol="false" tIns="0" lIns="0" bIns="0" rIns="0">
            <a:spAutoFit/>
          </a:bodyPr>
          <a:lstStyle/>
          <a:p>
            <a:pPr algn="ctr">
              <a:lnSpc>
                <a:spcPts val="6961"/>
              </a:lnSpc>
            </a:pPr>
            <a:r>
              <a:rPr lang="en-US" sz="6961" spc="292">
                <a:solidFill>
                  <a:srgbClr val="FFFBFB"/>
                </a:solidFill>
                <a:latin typeface="Now Heavy"/>
              </a:rPr>
              <a:t>CONTENTS</a:t>
            </a:r>
          </a:p>
        </p:txBody>
      </p:sp>
      <p:sp>
        <p:nvSpPr>
          <p:cNvPr name="TextBox 5" id="5"/>
          <p:cNvSpPr txBox="true"/>
          <p:nvPr/>
        </p:nvSpPr>
        <p:spPr>
          <a:xfrm rot="0">
            <a:off x="2096360" y="2792727"/>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01</a:t>
            </a:r>
          </a:p>
        </p:txBody>
      </p:sp>
      <p:sp>
        <p:nvSpPr>
          <p:cNvPr name="TextBox 6" id="6"/>
          <p:cNvSpPr txBox="true"/>
          <p:nvPr/>
        </p:nvSpPr>
        <p:spPr>
          <a:xfrm rot="0">
            <a:off x="2096360" y="3589847"/>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02</a:t>
            </a:r>
          </a:p>
        </p:txBody>
      </p:sp>
      <p:sp>
        <p:nvSpPr>
          <p:cNvPr name="TextBox 7" id="7"/>
          <p:cNvSpPr txBox="true"/>
          <p:nvPr/>
        </p:nvSpPr>
        <p:spPr>
          <a:xfrm rot="0">
            <a:off x="2096360" y="4471004"/>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03</a:t>
            </a:r>
          </a:p>
        </p:txBody>
      </p:sp>
      <p:sp>
        <p:nvSpPr>
          <p:cNvPr name="TextBox 8" id="8"/>
          <p:cNvSpPr txBox="true"/>
          <p:nvPr/>
        </p:nvSpPr>
        <p:spPr>
          <a:xfrm rot="0">
            <a:off x="2096360" y="5268123"/>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04</a:t>
            </a:r>
          </a:p>
        </p:txBody>
      </p:sp>
      <p:sp>
        <p:nvSpPr>
          <p:cNvPr name="TextBox 9" id="9"/>
          <p:cNvSpPr txBox="true"/>
          <p:nvPr/>
        </p:nvSpPr>
        <p:spPr>
          <a:xfrm rot="0">
            <a:off x="2115961" y="6060500"/>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05</a:t>
            </a:r>
          </a:p>
        </p:txBody>
      </p:sp>
      <p:sp>
        <p:nvSpPr>
          <p:cNvPr name="TextBox 10" id="10"/>
          <p:cNvSpPr txBox="true"/>
          <p:nvPr/>
        </p:nvSpPr>
        <p:spPr>
          <a:xfrm rot="0">
            <a:off x="2115961" y="6891464"/>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06</a:t>
            </a:r>
          </a:p>
        </p:txBody>
      </p:sp>
      <p:sp>
        <p:nvSpPr>
          <p:cNvPr name="TextBox 11" id="11"/>
          <p:cNvSpPr txBox="true"/>
          <p:nvPr/>
        </p:nvSpPr>
        <p:spPr>
          <a:xfrm rot="0">
            <a:off x="2115961" y="7741757"/>
            <a:ext cx="937219" cy="720172"/>
          </a:xfrm>
          <a:prstGeom prst="rect">
            <a:avLst/>
          </a:prstGeom>
        </p:spPr>
        <p:txBody>
          <a:bodyPr anchor="t" rtlCol="false" tIns="0" lIns="0" bIns="0" rIns="0">
            <a:spAutoFit/>
          </a:bodyPr>
          <a:lstStyle/>
          <a:p>
            <a:pPr algn="ctr">
              <a:lnSpc>
                <a:spcPts val="5980"/>
              </a:lnSpc>
            </a:pPr>
            <a:r>
              <a:rPr lang="en-US" sz="4271">
                <a:solidFill>
                  <a:srgbClr val="2B26AD"/>
                </a:solidFill>
                <a:latin typeface="DM Sans Bold"/>
              </a:rPr>
              <a:t>07</a:t>
            </a:r>
          </a:p>
        </p:txBody>
      </p:sp>
      <p:sp>
        <p:nvSpPr>
          <p:cNvPr name="TextBox 12" id="12"/>
          <p:cNvSpPr txBox="true"/>
          <p:nvPr/>
        </p:nvSpPr>
        <p:spPr>
          <a:xfrm rot="0">
            <a:off x="3472438" y="2967355"/>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a:t>
            </a:r>
          </a:p>
        </p:txBody>
      </p:sp>
      <p:sp>
        <p:nvSpPr>
          <p:cNvPr name="TextBox 13" id="13"/>
          <p:cNvSpPr txBox="true"/>
          <p:nvPr/>
        </p:nvSpPr>
        <p:spPr>
          <a:xfrm rot="0">
            <a:off x="3472438" y="376157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DATASET &amp; PREPROCESSING </a:t>
            </a:r>
          </a:p>
        </p:txBody>
      </p:sp>
      <p:sp>
        <p:nvSpPr>
          <p:cNvPr name="TextBox 14" id="14"/>
          <p:cNvSpPr txBox="true"/>
          <p:nvPr/>
        </p:nvSpPr>
        <p:spPr>
          <a:xfrm rot="0">
            <a:off x="3472438" y="468166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IMAGE CLASSIFICATION MODEL</a:t>
            </a:r>
          </a:p>
        </p:txBody>
      </p:sp>
      <p:sp>
        <p:nvSpPr>
          <p:cNvPr name="TextBox 15" id="15"/>
          <p:cNvSpPr txBox="true"/>
          <p:nvPr/>
        </p:nvSpPr>
        <p:spPr>
          <a:xfrm rot="0">
            <a:off x="3472438" y="547588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IMAGE RECONSTRUCTION MODEL</a:t>
            </a:r>
          </a:p>
        </p:txBody>
      </p:sp>
      <p:sp>
        <p:nvSpPr>
          <p:cNvPr name="TextBox 16" id="16"/>
          <p:cNvSpPr txBox="true"/>
          <p:nvPr/>
        </p:nvSpPr>
        <p:spPr>
          <a:xfrm rot="0">
            <a:off x="3472438" y="627672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RESULTS</a:t>
            </a:r>
          </a:p>
        </p:txBody>
      </p:sp>
      <p:sp>
        <p:nvSpPr>
          <p:cNvPr name="TextBox 17" id="17"/>
          <p:cNvSpPr txBox="true"/>
          <p:nvPr/>
        </p:nvSpPr>
        <p:spPr>
          <a:xfrm rot="0">
            <a:off x="3472438" y="7069102"/>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CHALLENGES AND LIMITATIONS</a:t>
            </a:r>
          </a:p>
        </p:txBody>
      </p:sp>
      <p:sp>
        <p:nvSpPr>
          <p:cNvPr name="TextBox 18" id="18"/>
          <p:cNvSpPr txBox="true"/>
          <p:nvPr/>
        </p:nvSpPr>
        <p:spPr>
          <a:xfrm rot="0">
            <a:off x="3472438" y="791348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ALTERNATIVE MODELS</a:t>
            </a:r>
          </a:p>
        </p:txBody>
      </p:sp>
      <p:sp>
        <p:nvSpPr>
          <p:cNvPr name="Freeform 19" id="19"/>
          <p:cNvSpPr/>
          <p:nvPr/>
        </p:nvSpPr>
        <p:spPr>
          <a:xfrm flipH="false" flipV="false" rot="0">
            <a:off x="-3454158" y="4191908"/>
            <a:ext cx="4482858" cy="3684094"/>
          </a:xfrm>
          <a:custGeom>
            <a:avLst/>
            <a:gdLst/>
            <a:ahLst/>
            <a:cxnLst/>
            <a:rect r="r" b="b" t="t" l="l"/>
            <a:pathLst>
              <a:path h="3684094" w="4482858">
                <a:moveTo>
                  <a:pt x="0" y="0"/>
                </a:moveTo>
                <a:lnTo>
                  <a:pt x="4482858" y="0"/>
                </a:lnTo>
                <a:lnTo>
                  <a:pt x="4482858" y="3684095"/>
                </a:lnTo>
                <a:lnTo>
                  <a:pt x="0" y="3684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true" flipV="false" rot="1369391">
            <a:off x="10517269" y="-4222690"/>
            <a:ext cx="10013668" cy="6736468"/>
          </a:xfrm>
          <a:custGeom>
            <a:avLst/>
            <a:gdLst/>
            <a:ahLst/>
            <a:cxnLst/>
            <a:rect r="r" b="b" t="t" l="l"/>
            <a:pathLst>
              <a:path h="6736468" w="10013668">
                <a:moveTo>
                  <a:pt x="10013668" y="0"/>
                </a:moveTo>
                <a:lnTo>
                  <a:pt x="0" y="0"/>
                </a:lnTo>
                <a:lnTo>
                  <a:pt x="0" y="6736468"/>
                </a:lnTo>
                <a:lnTo>
                  <a:pt x="10013668" y="6736468"/>
                </a:lnTo>
                <a:lnTo>
                  <a:pt x="10013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53633" y="1949978"/>
            <a:ext cx="8876159" cy="7960724"/>
            <a:chOff x="0" y="0"/>
            <a:chExt cx="2337754" cy="2096652"/>
          </a:xfrm>
        </p:grpSpPr>
        <p:sp>
          <p:nvSpPr>
            <p:cNvPr name="Freeform 5" id="5"/>
            <p:cNvSpPr/>
            <p:nvPr/>
          </p:nvSpPr>
          <p:spPr>
            <a:xfrm flipH="false" flipV="false" rot="0">
              <a:off x="0" y="0"/>
              <a:ext cx="2337754" cy="2096652"/>
            </a:xfrm>
            <a:custGeom>
              <a:avLst/>
              <a:gdLst/>
              <a:ahLst/>
              <a:cxnLst/>
              <a:rect r="r" b="b" t="t" l="l"/>
              <a:pathLst>
                <a:path h="2096652" w="2337754">
                  <a:moveTo>
                    <a:pt x="25294" y="0"/>
                  </a:moveTo>
                  <a:lnTo>
                    <a:pt x="2312459" y="0"/>
                  </a:lnTo>
                  <a:cubicBezTo>
                    <a:pt x="2319168" y="0"/>
                    <a:pt x="2325601" y="2665"/>
                    <a:pt x="2330345" y="7409"/>
                  </a:cubicBezTo>
                  <a:cubicBezTo>
                    <a:pt x="2335089" y="12152"/>
                    <a:pt x="2337754" y="18586"/>
                    <a:pt x="2337754" y="25294"/>
                  </a:cubicBezTo>
                  <a:lnTo>
                    <a:pt x="2337754" y="2071357"/>
                  </a:lnTo>
                  <a:cubicBezTo>
                    <a:pt x="2337754" y="2078066"/>
                    <a:pt x="2335089" y="2084500"/>
                    <a:pt x="2330345" y="2089243"/>
                  </a:cubicBezTo>
                  <a:cubicBezTo>
                    <a:pt x="2325601" y="2093987"/>
                    <a:pt x="2319168" y="2096652"/>
                    <a:pt x="2312459" y="2096652"/>
                  </a:cubicBezTo>
                  <a:lnTo>
                    <a:pt x="25294" y="2096652"/>
                  </a:lnTo>
                  <a:cubicBezTo>
                    <a:pt x="18586" y="2096652"/>
                    <a:pt x="12152" y="2093987"/>
                    <a:pt x="7409" y="2089243"/>
                  </a:cubicBezTo>
                  <a:cubicBezTo>
                    <a:pt x="2665" y="2084500"/>
                    <a:pt x="0" y="2078066"/>
                    <a:pt x="0" y="2071357"/>
                  </a:cubicBezTo>
                  <a:lnTo>
                    <a:pt x="0" y="25294"/>
                  </a:lnTo>
                  <a:cubicBezTo>
                    <a:pt x="0" y="18586"/>
                    <a:pt x="2665" y="12152"/>
                    <a:pt x="7409" y="7409"/>
                  </a:cubicBezTo>
                  <a:cubicBezTo>
                    <a:pt x="12152" y="2665"/>
                    <a:pt x="18586" y="0"/>
                    <a:pt x="25294"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19050"/>
              <a:ext cx="2337754" cy="2115702"/>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974770" y="5127430"/>
            <a:ext cx="1203164" cy="1220923"/>
          </a:xfrm>
          <a:custGeom>
            <a:avLst/>
            <a:gdLst/>
            <a:ahLst/>
            <a:cxnLst/>
            <a:rect r="r" b="b" t="t" l="l"/>
            <a:pathLst>
              <a:path h="1220923" w="1203164">
                <a:moveTo>
                  <a:pt x="0" y="0"/>
                </a:moveTo>
                <a:lnTo>
                  <a:pt x="1203164" y="0"/>
                </a:lnTo>
                <a:lnTo>
                  <a:pt x="1203164" y="1220923"/>
                </a:lnTo>
                <a:lnTo>
                  <a:pt x="0" y="1220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67042" y="2679369"/>
            <a:ext cx="1096600" cy="1460363"/>
          </a:xfrm>
          <a:custGeom>
            <a:avLst/>
            <a:gdLst/>
            <a:ahLst/>
            <a:cxnLst/>
            <a:rect r="r" b="b" t="t" l="l"/>
            <a:pathLst>
              <a:path h="1460363" w="1096600">
                <a:moveTo>
                  <a:pt x="0" y="0"/>
                </a:moveTo>
                <a:lnTo>
                  <a:pt x="1096600" y="0"/>
                </a:lnTo>
                <a:lnTo>
                  <a:pt x="1096600" y="1460363"/>
                </a:lnTo>
                <a:lnTo>
                  <a:pt x="0" y="14603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674800" y="2422642"/>
            <a:ext cx="8405119" cy="3434181"/>
          </a:xfrm>
          <a:custGeom>
            <a:avLst/>
            <a:gdLst/>
            <a:ahLst/>
            <a:cxnLst/>
            <a:rect r="r" b="b" t="t" l="l"/>
            <a:pathLst>
              <a:path h="3434181" w="8405119">
                <a:moveTo>
                  <a:pt x="0" y="0"/>
                </a:moveTo>
                <a:lnTo>
                  <a:pt x="8405119" y="0"/>
                </a:lnTo>
                <a:lnTo>
                  <a:pt x="8405119" y="3434181"/>
                </a:lnTo>
                <a:lnTo>
                  <a:pt x="0" y="3434181"/>
                </a:lnTo>
                <a:lnTo>
                  <a:pt x="0" y="0"/>
                </a:lnTo>
                <a:close/>
              </a:path>
            </a:pathLst>
          </a:custGeom>
          <a:blipFill>
            <a:blip r:embed="rId10"/>
            <a:stretch>
              <a:fillRect l="0" t="0" r="0" b="0"/>
            </a:stretch>
          </a:blipFill>
        </p:spPr>
      </p:sp>
      <p:sp>
        <p:nvSpPr>
          <p:cNvPr name="Freeform 10" id="10"/>
          <p:cNvSpPr/>
          <p:nvPr/>
        </p:nvSpPr>
        <p:spPr>
          <a:xfrm flipH="false" flipV="false" rot="0">
            <a:off x="9674800" y="6089063"/>
            <a:ext cx="8405119" cy="2350140"/>
          </a:xfrm>
          <a:custGeom>
            <a:avLst/>
            <a:gdLst/>
            <a:ahLst/>
            <a:cxnLst/>
            <a:rect r="r" b="b" t="t" l="l"/>
            <a:pathLst>
              <a:path h="2350140" w="8405119">
                <a:moveTo>
                  <a:pt x="0" y="0"/>
                </a:moveTo>
                <a:lnTo>
                  <a:pt x="8405119" y="0"/>
                </a:lnTo>
                <a:lnTo>
                  <a:pt x="8405119" y="2350140"/>
                </a:lnTo>
                <a:lnTo>
                  <a:pt x="0" y="2350140"/>
                </a:lnTo>
                <a:lnTo>
                  <a:pt x="0" y="0"/>
                </a:lnTo>
                <a:close/>
              </a:path>
            </a:pathLst>
          </a:custGeom>
          <a:blipFill>
            <a:blip r:embed="rId11"/>
            <a:stretch>
              <a:fillRect l="0" t="0" r="0" b="0"/>
            </a:stretch>
          </a:blipFill>
        </p:spPr>
      </p:sp>
      <p:sp>
        <p:nvSpPr>
          <p:cNvPr name="Freeform 11" id="11"/>
          <p:cNvSpPr/>
          <p:nvPr/>
        </p:nvSpPr>
        <p:spPr>
          <a:xfrm flipH="true" flipV="false" rot="0">
            <a:off x="11200023" y="7940361"/>
            <a:ext cx="8648160" cy="5817853"/>
          </a:xfrm>
          <a:custGeom>
            <a:avLst/>
            <a:gdLst/>
            <a:ahLst/>
            <a:cxnLst/>
            <a:rect r="r" b="b" t="t" l="l"/>
            <a:pathLst>
              <a:path h="5817853" w="8648160">
                <a:moveTo>
                  <a:pt x="8648160" y="0"/>
                </a:moveTo>
                <a:lnTo>
                  <a:pt x="0" y="0"/>
                </a:lnTo>
                <a:lnTo>
                  <a:pt x="0" y="5817853"/>
                </a:lnTo>
                <a:lnTo>
                  <a:pt x="8648160" y="5817853"/>
                </a:lnTo>
                <a:lnTo>
                  <a:pt x="8648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68572" y="657176"/>
            <a:ext cx="9825398" cy="995884"/>
          </a:xfrm>
          <a:prstGeom prst="rect">
            <a:avLst/>
          </a:prstGeom>
        </p:spPr>
        <p:txBody>
          <a:bodyPr anchor="t" rtlCol="false" tIns="0" lIns="0" bIns="0" rIns="0">
            <a:spAutoFit/>
          </a:bodyPr>
          <a:lstStyle/>
          <a:p>
            <a:pPr algn="ctr" marL="0" indent="0" lvl="0">
              <a:lnSpc>
                <a:spcPts val="7333"/>
              </a:lnSpc>
              <a:spcBef>
                <a:spcPct val="0"/>
              </a:spcBef>
            </a:pPr>
            <a:r>
              <a:rPr lang="en-US" sz="7333" spc="366">
                <a:solidFill>
                  <a:srgbClr val="FFFBFB"/>
                </a:solidFill>
                <a:latin typeface="Now Heavy"/>
              </a:rPr>
              <a:t>01 INTRODUCTION</a:t>
            </a:r>
          </a:p>
        </p:txBody>
      </p:sp>
      <p:sp>
        <p:nvSpPr>
          <p:cNvPr name="Freeform 13" id="13"/>
          <p:cNvSpPr/>
          <p:nvPr/>
        </p:nvSpPr>
        <p:spPr>
          <a:xfrm flipH="false" flipV="false" rot="0">
            <a:off x="974770" y="7400147"/>
            <a:ext cx="1088872" cy="1339511"/>
          </a:xfrm>
          <a:custGeom>
            <a:avLst/>
            <a:gdLst/>
            <a:ahLst/>
            <a:cxnLst/>
            <a:rect r="r" b="b" t="t" l="l"/>
            <a:pathLst>
              <a:path h="1339511" w="1088872">
                <a:moveTo>
                  <a:pt x="0" y="0"/>
                </a:moveTo>
                <a:lnTo>
                  <a:pt x="1088872" y="0"/>
                </a:lnTo>
                <a:lnTo>
                  <a:pt x="1088872" y="1339510"/>
                </a:lnTo>
                <a:lnTo>
                  <a:pt x="0" y="13395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2625554" y="5140293"/>
            <a:ext cx="4532316" cy="1147572"/>
          </a:xfrm>
          <a:prstGeom prst="rect">
            <a:avLst/>
          </a:prstGeom>
        </p:spPr>
        <p:txBody>
          <a:bodyPr anchor="t" rtlCol="false" tIns="0" lIns="0" bIns="0" rIns="0">
            <a:spAutoFit/>
          </a:bodyPr>
          <a:lstStyle/>
          <a:p>
            <a:pPr>
              <a:lnSpc>
                <a:spcPts val="3449"/>
              </a:lnSpc>
            </a:pPr>
            <a:r>
              <a:rPr lang="en-US" sz="2499" spc="64">
                <a:solidFill>
                  <a:srgbClr val="FFFBFB"/>
                </a:solidFill>
                <a:latin typeface="DM Sans Bold"/>
              </a:rPr>
              <a:t>OBJECTIVES</a:t>
            </a:r>
            <a:r>
              <a:rPr lang="en-US" sz="2499" spc="64">
                <a:solidFill>
                  <a:srgbClr val="FFFBFB"/>
                </a:solidFill>
                <a:latin typeface="DM Sans"/>
              </a:rPr>
              <a:t>:</a:t>
            </a:r>
          </a:p>
          <a:p>
            <a:pPr>
              <a:lnSpc>
                <a:spcPts val="2897"/>
              </a:lnSpc>
              <a:spcBef>
                <a:spcPct val="0"/>
              </a:spcBef>
            </a:pPr>
            <a:r>
              <a:rPr lang="en-US" sz="2100" spc="54">
                <a:solidFill>
                  <a:srgbClr val="FFFBFB"/>
                </a:solidFill>
                <a:latin typeface="DM Sans"/>
              </a:rPr>
              <a:t>Reconstruct the visual stimuli using brain activations fMRI data.</a:t>
            </a:r>
          </a:p>
        </p:txBody>
      </p:sp>
      <p:sp>
        <p:nvSpPr>
          <p:cNvPr name="TextBox 15" id="15"/>
          <p:cNvSpPr txBox="true"/>
          <p:nvPr/>
        </p:nvSpPr>
        <p:spPr>
          <a:xfrm rot="0">
            <a:off x="2625554" y="7107015"/>
            <a:ext cx="6150845" cy="2233422"/>
          </a:xfrm>
          <a:prstGeom prst="rect">
            <a:avLst/>
          </a:prstGeom>
        </p:spPr>
        <p:txBody>
          <a:bodyPr anchor="t" rtlCol="false" tIns="0" lIns="0" bIns="0" rIns="0">
            <a:spAutoFit/>
          </a:bodyPr>
          <a:lstStyle/>
          <a:p>
            <a:pPr>
              <a:lnSpc>
                <a:spcPts val="3449"/>
              </a:lnSpc>
              <a:spcBef>
                <a:spcPct val="0"/>
              </a:spcBef>
            </a:pPr>
            <a:r>
              <a:rPr lang="en-US" sz="2499" spc="64">
                <a:solidFill>
                  <a:srgbClr val="FFFBFB"/>
                </a:solidFill>
                <a:latin typeface="DM Sans Bold"/>
              </a:rPr>
              <a:t>APPLICATION</a:t>
            </a:r>
            <a:r>
              <a:rPr lang="en-US" sz="2499" spc="64">
                <a:solidFill>
                  <a:srgbClr val="FFFBFB"/>
                </a:solidFill>
                <a:latin typeface="DM Sans Bold"/>
              </a:rPr>
              <a:t>:</a:t>
            </a:r>
          </a:p>
          <a:p>
            <a:pPr>
              <a:lnSpc>
                <a:spcPts val="2897"/>
              </a:lnSpc>
              <a:spcBef>
                <a:spcPct val="0"/>
              </a:spcBef>
            </a:pPr>
            <a:r>
              <a:rPr lang="en-US" sz="2100" spc="54">
                <a:solidFill>
                  <a:srgbClr val="FFFBFB"/>
                </a:solidFill>
                <a:latin typeface="DM Sans"/>
              </a:rPr>
              <a:t>fMRI aids medical diagnosis by reconstructing images of brain activity for understanding visual perception, cognition, and neurological disorders. This can also be applied to the Brain-Computer Interface (BCI).</a:t>
            </a:r>
          </a:p>
        </p:txBody>
      </p:sp>
      <p:sp>
        <p:nvSpPr>
          <p:cNvPr name="TextBox 16" id="16"/>
          <p:cNvSpPr txBox="true"/>
          <p:nvPr/>
        </p:nvSpPr>
        <p:spPr>
          <a:xfrm rot="0">
            <a:off x="2625554" y="2460941"/>
            <a:ext cx="5796654" cy="1871472"/>
          </a:xfrm>
          <a:prstGeom prst="rect">
            <a:avLst/>
          </a:prstGeom>
        </p:spPr>
        <p:txBody>
          <a:bodyPr anchor="t" rtlCol="false" tIns="0" lIns="0" bIns="0" rIns="0">
            <a:spAutoFit/>
          </a:bodyPr>
          <a:lstStyle/>
          <a:p>
            <a:pPr>
              <a:lnSpc>
                <a:spcPts val="3449"/>
              </a:lnSpc>
            </a:pPr>
            <a:r>
              <a:rPr lang="en-US" sz="2499" spc="64">
                <a:solidFill>
                  <a:srgbClr val="FFFBFB"/>
                </a:solidFill>
                <a:latin typeface="DM Sans Bold"/>
              </a:rPr>
              <a:t>IDEA</a:t>
            </a:r>
            <a:r>
              <a:rPr lang="en-US" sz="2499" spc="64">
                <a:solidFill>
                  <a:srgbClr val="FFFBFB"/>
                </a:solidFill>
                <a:latin typeface="DM Sans"/>
              </a:rPr>
              <a:t>:</a:t>
            </a:r>
          </a:p>
          <a:p>
            <a:pPr>
              <a:lnSpc>
                <a:spcPts val="2897"/>
              </a:lnSpc>
              <a:spcBef>
                <a:spcPct val="0"/>
              </a:spcBef>
            </a:pPr>
            <a:r>
              <a:rPr lang="en-US" sz="2100" spc="54">
                <a:solidFill>
                  <a:srgbClr val="FFFBFB"/>
                </a:solidFill>
                <a:latin typeface="DM Sans"/>
              </a:rPr>
              <a:t>T</a:t>
            </a:r>
            <a:r>
              <a:rPr lang="en-US" sz="2100" spc="54">
                <a:solidFill>
                  <a:srgbClr val="FFFBFB"/>
                </a:solidFill>
                <a:latin typeface="DM Sans"/>
              </a:rPr>
              <a:t>he correlation between visual stimuli and brain responses, driven by the importance of understanding how the human brain processes this visual information.</a:t>
            </a:r>
          </a:p>
        </p:txBody>
      </p:sp>
      <p:sp>
        <p:nvSpPr>
          <p:cNvPr name="Freeform 17" id="17"/>
          <p:cNvSpPr/>
          <p:nvPr/>
        </p:nvSpPr>
        <p:spPr>
          <a:xfrm flipH="true" flipV="false" rot="-8511737">
            <a:off x="-3870447" y="8138442"/>
            <a:ext cx="8648160" cy="5817853"/>
          </a:xfrm>
          <a:custGeom>
            <a:avLst/>
            <a:gdLst/>
            <a:ahLst/>
            <a:cxnLst/>
            <a:rect r="r" b="b" t="t" l="l"/>
            <a:pathLst>
              <a:path h="5817853" w="8648160">
                <a:moveTo>
                  <a:pt x="8648160" y="0"/>
                </a:moveTo>
                <a:lnTo>
                  <a:pt x="0" y="0"/>
                </a:lnTo>
                <a:lnTo>
                  <a:pt x="0" y="5817853"/>
                </a:lnTo>
                <a:lnTo>
                  <a:pt x="8648160" y="5817853"/>
                </a:lnTo>
                <a:lnTo>
                  <a:pt x="8648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71500" y="768925"/>
            <a:ext cx="7220067" cy="8726526"/>
          </a:xfrm>
          <a:custGeom>
            <a:avLst/>
            <a:gdLst/>
            <a:ahLst/>
            <a:cxnLst/>
            <a:rect r="r" b="b" t="t" l="l"/>
            <a:pathLst>
              <a:path h="8726526" w="7220067">
                <a:moveTo>
                  <a:pt x="0" y="0"/>
                </a:moveTo>
                <a:lnTo>
                  <a:pt x="7220067" y="0"/>
                </a:lnTo>
                <a:lnTo>
                  <a:pt x="7220067" y="8726526"/>
                </a:lnTo>
                <a:lnTo>
                  <a:pt x="0" y="8726526"/>
                </a:lnTo>
                <a:lnTo>
                  <a:pt x="0" y="0"/>
                </a:lnTo>
                <a:close/>
              </a:path>
            </a:pathLst>
          </a:custGeom>
          <a:blipFill>
            <a:blip r:embed="rId2"/>
            <a:stretch>
              <a:fillRect l="-40705" t="0" r="-40705" b="0"/>
            </a:stretch>
          </a:blipFill>
        </p:spPr>
      </p:sp>
      <p:sp>
        <p:nvSpPr>
          <p:cNvPr name="Freeform 3" id="3"/>
          <p:cNvSpPr/>
          <p:nvPr/>
        </p:nvSpPr>
        <p:spPr>
          <a:xfrm flipH="true" flipV="false" rot="0">
            <a:off x="6759899" y="3764344"/>
            <a:ext cx="2782848" cy="2337592"/>
          </a:xfrm>
          <a:custGeom>
            <a:avLst/>
            <a:gdLst/>
            <a:ahLst/>
            <a:cxnLst/>
            <a:rect r="r" b="b" t="t" l="l"/>
            <a:pathLst>
              <a:path h="2337592" w="2782848">
                <a:moveTo>
                  <a:pt x="2782849" y="0"/>
                </a:moveTo>
                <a:lnTo>
                  <a:pt x="0" y="0"/>
                </a:lnTo>
                <a:lnTo>
                  <a:pt x="0" y="2337592"/>
                </a:lnTo>
                <a:lnTo>
                  <a:pt x="2782849" y="2337592"/>
                </a:lnTo>
                <a:lnTo>
                  <a:pt x="278284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6759899" y="6416082"/>
            <a:ext cx="2782848" cy="2337592"/>
          </a:xfrm>
          <a:custGeom>
            <a:avLst/>
            <a:gdLst/>
            <a:ahLst/>
            <a:cxnLst/>
            <a:rect r="r" b="b" t="t" l="l"/>
            <a:pathLst>
              <a:path h="2337592" w="2782848">
                <a:moveTo>
                  <a:pt x="2782849" y="0"/>
                </a:moveTo>
                <a:lnTo>
                  <a:pt x="0" y="0"/>
                </a:lnTo>
                <a:lnTo>
                  <a:pt x="0" y="2337593"/>
                </a:lnTo>
                <a:lnTo>
                  <a:pt x="2782849" y="2337593"/>
                </a:lnTo>
                <a:lnTo>
                  <a:pt x="278284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780327" y="7048466"/>
            <a:ext cx="6297370" cy="1392045"/>
          </a:xfrm>
          <a:prstGeom prst="rect">
            <a:avLst/>
          </a:prstGeom>
        </p:spPr>
        <p:txBody>
          <a:bodyPr anchor="t" rtlCol="false" tIns="0" lIns="0" bIns="0" rIns="0">
            <a:spAutoFit/>
          </a:bodyPr>
          <a:lstStyle/>
          <a:p>
            <a:pPr>
              <a:lnSpc>
                <a:spcPts val="2790"/>
              </a:lnSpc>
            </a:pPr>
            <a:r>
              <a:rPr lang="en-US" sz="2022" spc="198">
                <a:solidFill>
                  <a:srgbClr val="004380"/>
                </a:solidFill>
                <a:latin typeface="DM Sans"/>
              </a:rPr>
              <a:t>Lorem ipsum dolor sit amet, consectetur adipiscing elit. Duis vulputate nulla at ante rhoncus, vel efficitur felis condimentum. Proin odio odio.</a:t>
            </a:r>
          </a:p>
        </p:txBody>
      </p:sp>
      <p:sp>
        <p:nvSpPr>
          <p:cNvPr name="Freeform 6" id="6"/>
          <p:cNvSpPr/>
          <p:nvPr/>
        </p:nvSpPr>
        <p:spPr>
          <a:xfrm flipH="false" flipV="false" rot="0">
            <a:off x="12890366" y="7490486"/>
            <a:ext cx="8342934" cy="5840054"/>
          </a:xfrm>
          <a:custGeom>
            <a:avLst/>
            <a:gdLst/>
            <a:ahLst/>
            <a:cxnLst/>
            <a:rect r="r" b="b" t="t" l="l"/>
            <a:pathLst>
              <a:path h="5840054" w="8342934">
                <a:moveTo>
                  <a:pt x="0" y="0"/>
                </a:moveTo>
                <a:lnTo>
                  <a:pt x="8342934" y="0"/>
                </a:lnTo>
                <a:lnTo>
                  <a:pt x="8342934" y="5840054"/>
                </a:lnTo>
                <a:lnTo>
                  <a:pt x="0" y="5840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471263" y="-201182"/>
            <a:ext cx="5702070" cy="4818249"/>
          </a:xfrm>
          <a:custGeom>
            <a:avLst/>
            <a:gdLst/>
            <a:ahLst/>
            <a:cxnLst/>
            <a:rect r="r" b="b" t="t" l="l"/>
            <a:pathLst>
              <a:path h="4818249" w="5702070">
                <a:moveTo>
                  <a:pt x="0" y="0"/>
                </a:moveTo>
                <a:lnTo>
                  <a:pt x="5702069" y="0"/>
                </a:lnTo>
                <a:lnTo>
                  <a:pt x="5702069" y="4818249"/>
                </a:lnTo>
                <a:lnTo>
                  <a:pt x="0" y="48182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20513">
            <a:off x="13600707" y="-2761466"/>
            <a:ext cx="8342934" cy="5840054"/>
          </a:xfrm>
          <a:custGeom>
            <a:avLst/>
            <a:gdLst/>
            <a:ahLst/>
            <a:cxnLst/>
            <a:rect r="r" b="b" t="t" l="l"/>
            <a:pathLst>
              <a:path h="5840054" w="8342934">
                <a:moveTo>
                  <a:pt x="0" y="0"/>
                </a:moveTo>
                <a:lnTo>
                  <a:pt x="8342934" y="0"/>
                </a:lnTo>
                <a:lnTo>
                  <a:pt x="8342934" y="5840054"/>
                </a:lnTo>
                <a:lnTo>
                  <a:pt x="0" y="5840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151323" y="1322429"/>
            <a:ext cx="10639878" cy="2365715"/>
          </a:xfrm>
          <a:prstGeom prst="rect">
            <a:avLst/>
          </a:prstGeom>
        </p:spPr>
        <p:txBody>
          <a:bodyPr anchor="t" rtlCol="false" tIns="0" lIns="0" bIns="0" rIns="0">
            <a:spAutoFit/>
          </a:bodyPr>
          <a:lstStyle/>
          <a:p>
            <a:pPr marL="0" indent="0" lvl="0">
              <a:lnSpc>
                <a:spcPts val="9492"/>
              </a:lnSpc>
              <a:spcBef>
                <a:spcPct val="0"/>
              </a:spcBef>
            </a:pPr>
            <a:r>
              <a:rPr lang="en-US" sz="6780" spc="94">
                <a:solidFill>
                  <a:srgbClr val="2B26AD"/>
                </a:solidFill>
                <a:latin typeface="Now Heavy"/>
              </a:rPr>
              <a:t>MACHINE LEARNING IN MEDICAL FIELD</a:t>
            </a:r>
          </a:p>
        </p:txBody>
      </p:sp>
      <p:sp>
        <p:nvSpPr>
          <p:cNvPr name="TextBox 10" id="10"/>
          <p:cNvSpPr txBox="true"/>
          <p:nvPr/>
        </p:nvSpPr>
        <p:spPr>
          <a:xfrm rot="0">
            <a:off x="9780327" y="4324372"/>
            <a:ext cx="6297370" cy="1392045"/>
          </a:xfrm>
          <a:prstGeom prst="rect">
            <a:avLst/>
          </a:prstGeom>
        </p:spPr>
        <p:txBody>
          <a:bodyPr anchor="t" rtlCol="false" tIns="0" lIns="0" bIns="0" rIns="0">
            <a:spAutoFit/>
          </a:bodyPr>
          <a:lstStyle/>
          <a:p>
            <a:pPr>
              <a:lnSpc>
                <a:spcPts val="2790"/>
              </a:lnSpc>
            </a:pPr>
            <a:r>
              <a:rPr lang="en-US" sz="2022" spc="198">
                <a:solidFill>
                  <a:srgbClr val="004380"/>
                </a:solidFill>
                <a:latin typeface="DM Sans"/>
              </a:rPr>
              <a:t>Lorem ipsum dolor sit amet, consectetur adipiscing elit. Duis vulputate nulla at ante rhoncus, vel efficitur felis condimentum. Proin odio odio.</a:t>
            </a:r>
          </a:p>
        </p:txBody>
      </p:sp>
      <p:sp>
        <p:nvSpPr>
          <p:cNvPr name="TextBox 11" id="11"/>
          <p:cNvSpPr txBox="true"/>
          <p:nvPr/>
        </p:nvSpPr>
        <p:spPr>
          <a:xfrm rot="0">
            <a:off x="7694478" y="4210072"/>
            <a:ext cx="1541632" cy="1417243"/>
          </a:xfrm>
          <a:prstGeom prst="rect">
            <a:avLst/>
          </a:prstGeom>
        </p:spPr>
        <p:txBody>
          <a:bodyPr anchor="t" rtlCol="false" tIns="0" lIns="0" bIns="0" rIns="0">
            <a:spAutoFit/>
          </a:bodyPr>
          <a:lstStyle/>
          <a:p>
            <a:pPr algn="ctr">
              <a:lnSpc>
                <a:spcPts val="11619"/>
              </a:lnSpc>
            </a:pPr>
            <a:r>
              <a:rPr lang="en-US" sz="8420" spc="25">
                <a:solidFill>
                  <a:srgbClr val="FFFFFF"/>
                </a:solidFill>
                <a:latin typeface="DM Sans Bold"/>
              </a:rPr>
              <a:t>01</a:t>
            </a:r>
          </a:p>
        </p:txBody>
      </p:sp>
      <p:sp>
        <p:nvSpPr>
          <p:cNvPr name="TextBox 12" id="12"/>
          <p:cNvSpPr txBox="true"/>
          <p:nvPr/>
        </p:nvSpPr>
        <p:spPr>
          <a:xfrm rot="0">
            <a:off x="7694478" y="6861810"/>
            <a:ext cx="1541632" cy="1417243"/>
          </a:xfrm>
          <a:prstGeom prst="rect">
            <a:avLst/>
          </a:prstGeom>
        </p:spPr>
        <p:txBody>
          <a:bodyPr anchor="t" rtlCol="false" tIns="0" lIns="0" bIns="0" rIns="0">
            <a:spAutoFit/>
          </a:bodyPr>
          <a:lstStyle/>
          <a:p>
            <a:pPr algn="ctr">
              <a:lnSpc>
                <a:spcPts val="11619"/>
              </a:lnSpc>
            </a:pPr>
            <a:r>
              <a:rPr lang="en-US" sz="8420" spc="25">
                <a:solidFill>
                  <a:srgbClr val="FFFFFF"/>
                </a:solidFill>
                <a:latin typeface="DM Sans Bold"/>
              </a:rPr>
              <a:t>02</a:t>
            </a:r>
          </a:p>
        </p:txBody>
      </p:sp>
      <p:sp>
        <p:nvSpPr>
          <p:cNvPr name="TextBox 13" id="13"/>
          <p:cNvSpPr txBox="true"/>
          <p:nvPr/>
        </p:nvSpPr>
        <p:spPr>
          <a:xfrm rot="0">
            <a:off x="9780327" y="3951120"/>
            <a:ext cx="3110039" cy="401826"/>
          </a:xfrm>
          <a:prstGeom prst="rect">
            <a:avLst/>
          </a:prstGeom>
        </p:spPr>
        <p:txBody>
          <a:bodyPr anchor="t" rtlCol="false" tIns="0" lIns="0" bIns="0" rIns="0">
            <a:spAutoFit/>
          </a:bodyPr>
          <a:lstStyle/>
          <a:p>
            <a:pPr>
              <a:lnSpc>
                <a:spcPts val="3342"/>
              </a:lnSpc>
            </a:pPr>
            <a:r>
              <a:rPr lang="en-US" sz="2422" spc="77">
                <a:solidFill>
                  <a:srgbClr val="004380"/>
                </a:solidFill>
                <a:latin typeface="DM Sans Bold"/>
              </a:rPr>
              <a:t>Mission</a:t>
            </a:r>
          </a:p>
        </p:txBody>
      </p:sp>
      <p:sp>
        <p:nvSpPr>
          <p:cNvPr name="TextBox 14" id="14"/>
          <p:cNvSpPr txBox="true"/>
          <p:nvPr/>
        </p:nvSpPr>
        <p:spPr>
          <a:xfrm rot="0">
            <a:off x="9780327" y="6602859"/>
            <a:ext cx="3110039" cy="401826"/>
          </a:xfrm>
          <a:prstGeom prst="rect">
            <a:avLst/>
          </a:prstGeom>
        </p:spPr>
        <p:txBody>
          <a:bodyPr anchor="t" rtlCol="false" tIns="0" lIns="0" bIns="0" rIns="0">
            <a:spAutoFit/>
          </a:bodyPr>
          <a:lstStyle/>
          <a:p>
            <a:pPr>
              <a:lnSpc>
                <a:spcPts val="3342"/>
              </a:lnSpc>
            </a:pPr>
            <a:r>
              <a:rPr lang="en-US" sz="2422" spc="77">
                <a:solidFill>
                  <a:srgbClr val="004380"/>
                </a:solidFill>
                <a:latin typeface="DM Sans Bold"/>
              </a:rPr>
              <a:t>vision</a:t>
            </a:r>
          </a:p>
        </p:txBody>
      </p:sp>
      <p:sp>
        <p:nvSpPr>
          <p:cNvPr name="TextBox 15" id="15"/>
          <p:cNvSpPr txBox="true"/>
          <p:nvPr/>
        </p:nvSpPr>
        <p:spPr>
          <a:xfrm rot="0">
            <a:off x="16880585" y="1322429"/>
            <a:ext cx="10639878" cy="1158663"/>
          </a:xfrm>
          <a:prstGeom prst="rect">
            <a:avLst/>
          </a:prstGeom>
        </p:spPr>
        <p:txBody>
          <a:bodyPr anchor="t" rtlCol="false" tIns="0" lIns="0" bIns="0" rIns="0">
            <a:spAutoFit/>
          </a:bodyPr>
          <a:lstStyle/>
          <a:p>
            <a:pPr marL="0" indent="0" lvl="0">
              <a:lnSpc>
                <a:spcPts val="9492"/>
              </a:lnSpc>
              <a:spcBef>
                <a:spcPct val="0"/>
              </a:spcBef>
            </a:pPr>
            <a:r>
              <a:rPr lang="en-US" sz="6780" spc="94">
                <a:solidFill>
                  <a:srgbClr val="FF9F29"/>
                </a:solidFill>
                <a:latin typeface="Now Heavy"/>
              </a:rPr>
              <a:t>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15675" y="3911600"/>
            <a:ext cx="16056650" cy="2644774"/>
          </a:xfrm>
          <a:prstGeom prst="rect">
            <a:avLst/>
          </a:prstGeom>
        </p:spPr>
        <p:txBody>
          <a:bodyPr anchor="t" rtlCol="false" tIns="0" lIns="0" bIns="0" rIns="0">
            <a:spAutoFit/>
          </a:bodyPr>
          <a:lstStyle/>
          <a:p>
            <a:pPr algn="ctr">
              <a:lnSpc>
                <a:spcPts val="9999"/>
              </a:lnSpc>
            </a:pPr>
            <a:r>
              <a:rPr lang="en-US" sz="9999">
                <a:solidFill>
                  <a:srgbClr val="FFBF40"/>
                </a:solidFill>
                <a:latin typeface="Now Heavy"/>
              </a:rPr>
              <a:t>02 DATASET &amp; PREPROCESSING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259216" y="4338344"/>
            <a:ext cx="3043662" cy="2296581"/>
          </a:xfrm>
          <a:custGeom>
            <a:avLst/>
            <a:gdLst/>
            <a:ahLst/>
            <a:cxnLst/>
            <a:rect r="r" b="b" t="t" l="l"/>
            <a:pathLst>
              <a:path h="2296581" w="3043662">
                <a:moveTo>
                  <a:pt x="0" y="0"/>
                </a:moveTo>
                <a:lnTo>
                  <a:pt x="3043661" y="0"/>
                </a:lnTo>
                <a:lnTo>
                  <a:pt x="3043661" y="2296581"/>
                </a:lnTo>
                <a:lnTo>
                  <a:pt x="0" y="2296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163874" y="4943700"/>
            <a:ext cx="12097489" cy="1085868"/>
          </a:xfrm>
          <a:custGeom>
            <a:avLst/>
            <a:gdLst/>
            <a:ahLst/>
            <a:cxnLst/>
            <a:rect r="r" b="b" t="t" l="l"/>
            <a:pathLst>
              <a:path h="1085868" w="12097489">
                <a:moveTo>
                  <a:pt x="0" y="0"/>
                </a:moveTo>
                <a:lnTo>
                  <a:pt x="12097489" y="0"/>
                </a:lnTo>
                <a:lnTo>
                  <a:pt x="12097489" y="1085869"/>
                </a:lnTo>
                <a:lnTo>
                  <a:pt x="0" y="10858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8486784" y="5316186"/>
            <a:ext cx="340896" cy="34089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true" flipV="false" rot="0">
            <a:off x="10012512" y="2741399"/>
            <a:ext cx="3365539" cy="2539452"/>
          </a:xfrm>
          <a:custGeom>
            <a:avLst/>
            <a:gdLst/>
            <a:ahLst/>
            <a:cxnLst/>
            <a:rect r="r" b="b" t="t" l="l"/>
            <a:pathLst>
              <a:path h="2539452" w="3365539">
                <a:moveTo>
                  <a:pt x="3365539" y="0"/>
                </a:moveTo>
                <a:lnTo>
                  <a:pt x="0" y="0"/>
                </a:lnTo>
                <a:lnTo>
                  <a:pt x="0" y="2539452"/>
                </a:lnTo>
                <a:lnTo>
                  <a:pt x="3365539" y="2539452"/>
                </a:lnTo>
                <a:lnTo>
                  <a:pt x="33655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9565856" y="3824761"/>
            <a:ext cx="340896" cy="34089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5259216" y="7379576"/>
            <a:ext cx="3043662" cy="2296581"/>
          </a:xfrm>
          <a:custGeom>
            <a:avLst/>
            <a:gdLst/>
            <a:ahLst/>
            <a:cxnLst/>
            <a:rect r="r" b="b" t="t" l="l"/>
            <a:pathLst>
              <a:path h="2296581" w="3043662">
                <a:moveTo>
                  <a:pt x="0" y="0"/>
                </a:moveTo>
                <a:lnTo>
                  <a:pt x="3043661" y="0"/>
                </a:lnTo>
                <a:lnTo>
                  <a:pt x="3043661" y="2296581"/>
                </a:lnTo>
                <a:lnTo>
                  <a:pt x="0" y="2296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5400000">
            <a:off x="8486784" y="8357418"/>
            <a:ext cx="340896" cy="34089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true" flipV="false" rot="0">
            <a:off x="10088729" y="5888247"/>
            <a:ext cx="3164512" cy="2387768"/>
          </a:xfrm>
          <a:custGeom>
            <a:avLst/>
            <a:gdLst/>
            <a:ahLst/>
            <a:cxnLst/>
            <a:rect r="r" b="b" t="t" l="l"/>
            <a:pathLst>
              <a:path h="2387768" w="3164512">
                <a:moveTo>
                  <a:pt x="3164512" y="0"/>
                </a:moveTo>
                <a:lnTo>
                  <a:pt x="0" y="0"/>
                </a:lnTo>
                <a:lnTo>
                  <a:pt x="0" y="2387768"/>
                </a:lnTo>
                <a:lnTo>
                  <a:pt x="3164512" y="2387768"/>
                </a:lnTo>
                <a:lnTo>
                  <a:pt x="31645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5400000">
            <a:off x="9565856" y="6866090"/>
            <a:ext cx="340896" cy="34089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9" id="19"/>
          <p:cNvSpPr/>
          <p:nvPr/>
        </p:nvSpPr>
        <p:spPr>
          <a:xfrm flipH="false" flipV="false" rot="-2128838">
            <a:off x="-3556118" y="-3163986"/>
            <a:ext cx="9372792" cy="6986991"/>
          </a:xfrm>
          <a:custGeom>
            <a:avLst/>
            <a:gdLst/>
            <a:ahLst/>
            <a:cxnLst/>
            <a:rect r="r" b="b" t="t" l="l"/>
            <a:pathLst>
              <a:path h="6986991" w="9372792">
                <a:moveTo>
                  <a:pt x="0" y="0"/>
                </a:moveTo>
                <a:lnTo>
                  <a:pt x="9372792" y="0"/>
                </a:lnTo>
                <a:lnTo>
                  <a:pt x="9372792" y="6986991"/>
                </a:lnTo>
                <a:lnTo>
                  <a:pt x="0" y="6986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5282002" y="1124618"/>
            <a:ext cx="3046080" cy="2298405"/>
          </a:xfrm>
          <a:custGeom>
            <a:avLst/>
            <a:gdLst/>
            <a:ahLst/>
            <a:cxnLst/>
            <a:rect r="r" b="b" t="t" l="l"/>
            <a:pathLst>
              <a:path h="2298405" w="3046080">
                <a:moveTo>
                  <a:pt x="0" y="0"/>
                </a:moveTo>
                <a:lnTo>
                  <a:pt x="3046079" y="0"/>
                </a:lnTo>
                <a:lnTo>
                  <a:pt x="3046079" y="2298406"/>
                </a:lnTo>
                <a:lnTo>
                  <a:pt x="0" y="2298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5400000">
            <a:off x="8486784" y="2276655"/>
            <a:ext cx="340896" cy="34089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0">
            <a:off x="13635226" y="2064727"/>
            <a:ext cx="2181473" cy="2140468"/>
          </a:xfrm>
          <a:custGeom>
            <a:avLst/>
            <a:gdLst/>
            <a:ahLst/>
            <a:cxnLst/>
            <a:rect r="r" b="b" t="t" l="l"/>
            <a:pathLst>
              <a:path h="2140468" w="2181473">
                <a:moveTo>
                  <a:pt x="0" y="0"/>
                </a:moveTo>
                <a:lnTo>
                  <a:pt x="2181473" y="0"/>
                </a:lnTo>
                <a:lnTo>
                  <a:pt x="2181473" y="2140468"/>
                </a:lnTo>
                <a:lnTo>
                  <a:pt x="0" y="2140468"/>
                </a:lnTo>
                <a:lnTo>
                  <a:pt x="0" y="0"/>
                </a:lnTo>
                <a:close/>
              </a:path>
            </a:pathLst>
          </a:custGeom>
          <a:blipFill>
            <a:blip r:embed="rId8"/>
            <a:stretch>
              <a:fillRect l="0" t="0" r="0" b="0"/>
            </a:stretch>
          </a:blipFill>
        </p:spPr>
      </p:sp>
      <p:sp>
        <p:nvSpPr>
          <p:cNvPr name="Freeform 25" id="25"/>
          <p:cNvSpPr/>
          <p:nvPr/>
        </p:nvSpPr>
        <p:spPr>
          <a:xfrm flipH="false" flipV="false" rot="0">
            <a:off x="13434216" y="6175502"/>
            <a:ext cx="6004236" cy="702837"/>
          </a:xfrm>
          <a:custGeom>
            <a:avLst/>
            <a:gdLst/>
            <a:ahLst/>
            <a:cxnLst/>
            <a:rect r="r" b="b" t="t" l="l"/>
            <a:pathLst>
              <a:path h="702837" w="6004236">
                <a:moveTo>
                  <a:pt x="0" y="0"/>
                </a:moveTo>
                <a:lnTo>
                  <a:pt x="6004236" y="0"/>
                </a:lnTo>
                <a:lnTo>
                  <a:pt x="6004236" y="702837"/>
                </a:lnTo>
                <a:lnTo>
                  <a:pt x="0" y="702837"/>
                </a:lnTo>
                <a:lnTo>
                  <a:pt x="0" y="0"/>
                </a:lnTo>
                <a:close/>
              </a:path>
            </a:pathLst>
          </a:custGeom>
          <a:blipFill>
            <a:blip r:embed="rId9"/>
            <a:stretch>
              <a:fillRect l="0" t="0" r="0" b="0"/>
            </a:stretch>
          </a:blipFill>
        </p:spPr>
      </p:sp>
      <p:sp>
        <p:nvSpPr>
          <p:cNvPr name="Freeform 26" id="26"/>
          <p:cNvSpPr/>
          <p:nvPr/>
        </p:nvSpPr>
        <p:spPr>
          <a:xfrm flipH="false" flipV="false" rot="9593323">
            <a:off x="13340867" y="4943973"/>
            <a:ext cx="10194314" cy="7599398"/>
          </a:xfrm>
          <a:custGeom>
            <a:avLst/>
            <a:gdLst/>
            <a:ahLst/>
            <a:cxnLst/>
            <a:rect r="r" b="b" t="t" l="l"/>
            <a:pathLst>
              <a:path h="7599398" w="10194314">
                <a:moveTo>
                  <a:pt x="0" y="0"/>
                </a:moveTo>
                <a:lnTo>
                  <a:pt x="10194314" y="0"/>
                </a:lnTo>
                <a:lnTo>
                  <a:pt x="10194314" y="7599397"/>
                </a:lnTo>
                <a:lnTo>
                  <a:pt x="0" y="75993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3434216" y="6887864"/>
            <a:ext cx="3466338" cy="1244095"/>
          </a:xfrm>
          <a:prstGeom prst="rect">
            <a:avLst/>
          </a:prstGeom>
        </p:spPr>
        <p:txBody>
          <a:bodyPr anchor="t" rtlCol="false" tIns="0" lIns="0" bIns="0" rIns="0">
            <a:spAutoFit/>
          </a:bodyPr>
          <a:lstStyle/>
          <a:p>
            <a:pPr>
              <a:lnSpc>
                <a:spcPts val="2522"/>
              </a:lnSpc>
            </a:pPr>
            <a:r>
              <a:rPr lang="en-US" sz="1827" spc="179">
                <a:solidFill>
                  <a:srgbClr val="004380"/>
                </a:solidFill>
                <a:latin typeface="DM Sans"/>
              </a:rPr>
              <a:t>One-hot encoded vectors of length 133 image categories for each visual images</a:t>
            </a:r>
          </a:p>
        </p:txBody>
      </p:sp>
      <p:sp>
        <p:nvSpPr>
          <p:cNvPr name="Freeform 28" id="28"/>
          <p:cNvSpPr/>
          <p:nvPr/>
        </p:nvSpPr>
        <p:spPr>
          <a:xfrm flipH="false" flipV="false" rot="0">
            <a:off x="2835468" y="1263548"/>
            <a:ext cx="1790285" cy="1804737"/>
          </a:xfrm>
          <a:custGeom>
            <a:avLst/>
            <a:gdLst/>
            <a:ahLst/>
            <a:cxnLst/>
            <a:rect r="r" b="b" t="t" l="l"/>
            <a:pathLst>
              <a:path h="1804737" w="1790285">
                <a:moveTo>
                  <a:pt x="0" y="0"/>
                </a:moveTo>
                <a:lnTo>
                  <a:pt x="1790285" y="0"/>
                </a:lnTo>
                <a:lnTo>
                  <a:pt x="1790285" y="1804738"/>
                </a:lnTo>
                <a:lnTo>
                  <a:pt x="0" y="1804738"/>
                </a:lnTo>
                <a:lnTo>
                  <a:pt x="0" y="0"/>
                </a:lnTo>
                <a:close/>
              </a:path>
            </a:pathLst>
          </a:custGeom>
          <a:blipFill>
            <a:blip r:embed="rId12"/>
            <a:stretch>
              <a:fillRect l="0" t="-104574" r="0" b="0"/>
            </a:stretch>
          </a:blipFill>
          <a:ln w="9525" cap="sq">
            <a:solidFill>
              <a:srgbClr val="000000"/>
            </a:solidFill>
            <a:prstDash val="solid"/>
            <a:miter/>
          </a:ln>
        </p:spPr>
      </p:sp>
      <p:sp>
        <p:nvSpPr>
          <p:cNvPr name="Freeform 29" id="29"/>
          <p:cNvSpPr/>
          <p:nvPr/>
        </p:nvSpPr>
        <p:spPr>
          <a:xfrm flipH="false" flipV="false" rot="0">
            <a:off x="474759" y="4208150"/>
            <a:ext cx="1834622" cy="1786613"/>
          </a:xfrm>
          <a:custGeom>
            <a:avLst/>
            <a:gdLst/>
            <a:ahLst/>
            <a:cxnLst/>
            <a:rect r="r" b="b" t="t" l="l"/>
            <a:pathLst>
              <a:path h="1786613" w="1834622">
                <a:moveTo>
                  <a:pt x="0" y="0"/>
                </a:moveTo>
                <a:lnTo>
                  <a:pt x="1834622" y="0"/>
                </a:lnTo>
                <a:lnTo>
                  <a:pt x="1834622" y="1786613"/>
                </a:lnTo>
                <a:lnTo>
                  <a:pt x="0" y="1786613"/>
                </a:lnTo>
                <a:lnTo>
                  <a:pt x="0" y="0"/>
                </a:lnTo>
                <a:close/>
              </a:path>
            </a:pathLst>
          </a:custGeom>
          <a:blipFill>
            <a:blip r:embed="rId13"/>
            <a:stretch>
              <a:fillRect l="0" t="0" r="0" b="0"/>
            </a:stretch>
          </a:blipFill>
        </p:spPr>
      </p:sp>
      <p:sp>
        <p:nvSpPr>
          <p:cNvPr name="Freeform 30" id="30"/>
          <p:cNvSpPr/>
          <p:nvPr/>
        </p:nvSpPr>
        <p:spPr>
          <a:xfrm flipH="false" flipV="false" rot="0">
            <a:off x="3013718" y="4227890"/>
            <a:ext cx="1797823" cy="1747132"/>
          </a:xfrm>
          <a:custGeom>
            <a:avLst/>
            <a:gdLst/>
            <a:ahLst/>
            <a:cxnLst/>
            <a:rect r="r" b="b" t="t" l="l"/>
            <a:pathLst>
              <a:path h="1747132" w="1797823">
                <a:moveTo>
                  <a:pt x="0" y="0"/>
                </a:moveTo>
                <a:lnTo>
                  <a:pt x="1797823" y="0"/>
                </a:lnTo>
                <a:lnTo>
                  <a:pt x="1797823" y="1747132"/>
                </a:lnTo>
                <a:lnTo>
                  <a:pt x="0" y="1747132"/>
                </a:lnTo>
                <a:lnTo>
                  <a:pt x="0" y="0"/>
                </a:lnTo>
                <a:close/>
              </a:path>
            </a:pathLst>
          </a:custGeom>
          <a:blipFill>
            <a:blip r:embed="rId14"/>
            <a:stretch>
              <a:fillRect l="0" t="0" r="0" b="0"/>
            </a:stretch>
          </a:blipFill>
        </p:spPr>
      </p:sp>
      <p:sp>
        <p:nvSpPr>
          <p:cNvPr name="TextBox 31" id="31"/>
          <p:cNvSpPr txBox="true"/>
          <p:nvPr/>
        </p:nvSpPr>
        <p:spPr>
          <a:xfrm rot="0">
            <a:off x="342816" y="5983907"/>
            <a:ext cx="4762039" cy="929770"/>
          </a:xfrm>
          <a:prstGeom prst="rect">
            <a:avLst/>
          </a:prstGeom>
        </p:spPr>
        <p:txBody>
          <a:bodyPr anchor="t" rtlCol="false" tIns="0" lIns="0" bIns="0" rIns="0">
            <a:spAutoFit/>
          </a:bodyPr>
          <a:lstStyle/>
          <a:p>
            <a:pPr algn="r">
              <a:lnSpc>
                <a:spcPts val="2522"/>
              </a:lnSpc>
            </a:pPr>
            <a:r>
              <a:rPr lang="en-US" sz="1827" spc="179">
                <a:solidFill>
                  <a:srgbClr val="004380"/>
                </a:solidFill>
                <a:latin typeface="DM Sans"/>
              </a:rPr>
              <a:t>Left Hemisphere    </a:t>
            </a:r>
            <a:r>
              <a:rPr lang="en-US" sz="1827" spc="179">
                <a:solidFill>
                  <a:srgbClr val="004380"/>
                </a:solidFill>
                <a:latin typeface="DM Sans"/>
              </a:rPr>
              <a:t>Right Hemisphere </a:t>
            </a:r>
          </a:p>
          <a:p>
            <a:pPr algn="just">
              <a:lnSpc>
                <a:spcPts val="2522"/>
              </a:lnSpc>
            </a:pPr>
            <a:r>
              <a:rPr lang="en-US" sz="1827" spc="179">
                <a:solidFill>
                  <a:srgbClr val="004380"/>
                </a:solidFill>
                <a:latin typeface="DM Sans"/>
              </a:rPr>
              <a:t>      19004px                 20544px</a:t>
            </a:r>
          </a:p>
          <a:p>
            <a:pPr algn="just">
              <a:lnSpc>
                <a:spcPts val="2522"/>
              </a:lnSpc>
            </a:pPr>
            <a:r>
              <a:rPr lang="en-US" sz="1827" spc="179">
                <a:solidFill>
                  <a:srgbClr val="004380"/>
                </a:solidFill>
                <a:latin typeface="DM Sans"/>
              </a:rPr>
              <a:t>Generated into (145, 145) or 21025px</a:t>
            </a:r>
          </a:p>
        </p:txBody>
      </p:sp>
      <p:sp>
        <p:nvSpPr>
          <p:cNvPr name="TextBox 32" id="32"/>
          <p:cNvSpPr txBox="true"/>
          <p:nvPr/>
        </p:nvSpPr>
        <p:spPr>
          <a:xfrm rot="0">
            <a:off x="13720951" y="4213730"/>
            <a:ext cx="3351398" cy="929770"/>
          </a:xfrm>
          <a:prstGeom prst="rect">
            <a:avLst/>
          </a:prstGeom>
        </p:spPr>
        <p:txBody>
          <a:bodyPr anchor="t" rtlCol="false" tIns="0" lIns="0" bIns="0" rIns="0">
            <a:spAutoFit/>
          </a:bodyPr>
          <a:lstStyle/>
          <a:p>
            <a:pPr>
              <a:lnSpc>
                <a:spcPts val="2522"/>
              </a:lnSpc>
            </a:pPr>
            <a:r>
              <a:rPr lang="en-US" sz="1827" spc="179">
                <a:solidFill>
                  <a:srgbClr val="004380"/>
                </a:solidFill>
                <a:latin typeface="DM Sans"/>
              </a:rPr>
              <a:t>5000 ground truth images for each subject. (425x425px/images)</a:t>
            </a:r>
          </a:p>
        </p:txBody>
      </p:sp>
      <p:sp>
        <p:nvSpPr>
          <p:cNvPr name="TextBox 33" id="33"/>
          <p:cNvSpPr txBox="true"/>
          <p:nvPr/>
        </p:nvSpPr>
        <p:spPr>
          <a:xfrm rot="0">
            <a:off x="5068716" y="4836358"/>
            <a:ext cx="2702648" cy="1205408"/>
          </a:xfrm>
          <a:prstGeom prst="rect">
            <a:avLst/>
          </a:prstGeom>
        </p:spPr>
        <p:txBody>
          <a:bodyPr anchor="t" rtlCol="false" tIns="0" lIns="0" bIns="0" rIns="0">
            <a:spAutoFit/>
          </a:bodyPr>
          <a:lstStyle/>
          <a:p>
            <a:pPr algn="ctr">
              <a:lnSpc>
                <a:spcPts val="4857"/>
              </a:lnSpc>
            </a:pPr>
            <a:r>
              <a:rPr lang="en-US" sz="3519" spc="344">
                <a:solidFill>
                  <a:srgbClr val="FFFFFF"/>
                </a:solidFill>
                <a:latin typeface="DM Sans Bold"/>
              </a:rPr>
              <a:t>FMRI DATA</a:t>
            </a:r>
          </a:p>
        </p:txBody>
      </p:sp>
      <p:sp>
        <p:nvSpPr>
          <p:cNvPr name="TextBox 34" id="34"/>
          <p:cNvSpPr txBox="true"/>
          <p:nvPr/>
        </p:nvSpPr>
        <p:spPr>
          <a:xfrm rot="0">
            <a:off x="10902451" y="3356349"/>
            <a:ext cx="2418045" cy="1317504"/>
          </a:xfrm>
          <a:prstGeom prst="rect">
            <a:avLst/>
          </a:prstGeom>
        </p:spPr>
        <p:txBody>
          <a:bodyPr anchor="t" rtlCol="false" tIns="0" lIns="0" bIns="0" rIns="0">
            <a:spAutoFit/>
          </a:bodyPr>
          <a:lstStyle/>
          <a:p>
            <a:pPr algn="ctr">
              <a:lnSpc>
                <a:spcPts val="4024"/>
              </a:lnSpc>
            </a:pPr>
            <a:r>
              <a:rPr lang="en-US" sz="2916" spc="285">
                <a:solidFill>
                  <a:srgbClr val="FFFFFF"/>
                </a:solidFill>
                <a:latin typeface="DM Sans Bold"/>
              </a:rPr>
              <a:t>VISUAL IMAGES</a:t>
            </a:r>
          </a:p>
          <a:p>
            <a:pPr algn="ctr">
              <a:lnSpc>
                <a:spcPts val="2506"/>
              </a:lnSpc>
            </a:pPr>
            <a:r>
              <a:rPr lang="en-US" sz="1816" spc="178">
                <a:solidFill>
                  <a:srgbClr val="FFFFFF"/>
                </a:solidFill>
                <a:latin typeface="DM Sans Bold"/>
              </a:rPr>
              <a:t>(GROUND TRUTH)</a:t>
            </a:r>
          </a:p>
        </p:txBody>
      </p:sp>
      <p:sp>
        <p:nvSpPr>
          <p:cNvPr name="TextBox 35" id="35"/>
          <p:cNvSpPr txBox="true"/>
          <p:nvPr/>
        </p:nvSpPr>
        <p:spPr>
          <a:xfrm rot="0">
            <a:off x="5293480" y="7891825"/>
            <a:ext cx="2272170" cy="1205408"/>
          </a:xfrm>
          <a:prstGeom prst="rect">
            <a:avLst/>
          </a:prstGeom>
        </p:spPr>
        <p:txBody>
          <a:bodyPr anchor="t" rtlCol="false" tIns="0" lIns="0" bIns="0" rIns="0">
            <a:spAutoFit/>
          </a:bodyPr>
          <a:lstStyle/>
          <a:p>
            <a:pPr algn="ctr">
              <a:lnSpc>
                <a:spcPts val="4857"/>
              </a:lnSpc>
            </a:pPr>
            <a:r>
              <a:rPr lang="en-US" sz="3519" spc="344">
                <a:solidFill>
                  <a:srgbClr val="FFFFFF"/>
                </a:solidFill>
                <a:latin typeface="DM Sans Bold"/>
              </a:rPr>
              <a:t>ROI MASKS</a:t>
            </a:r>
          </a:p>
        </p:txBody>
      </p:sp>
      <p:sp>
        <p:nvSpPr>
          <p:cNvPr name="TextBox 36" id="36"/>
          <p:cNvSpPr txBox="true"/>
          <p:nvPr/>
        </p:nvSpPr>
        <p:spPr>
          <a:xfrm rot="0">
            <a:off x="10883401" y="6633363"/>
            <a:ext cx="2321635" cy="840486"/>
          </a:xfrm>
          <a:prstGeom prst="rect">
            <a:avLst/>
          </a:prstGeom>
        </p:spPr>
        <p:txBody>
          <a:bodyPr anchor="t" rtlCol="false" tIns="0" lIns="0" bIns="0" rIns="0">
            <a:spAutoFit/>
          </a:bodyPr>
          <a:lstStyle/>
          <a:p>
            <a:pPr algn="ctr">
              <a:lnSpc>
                <a:spcPts val="4139"/>
              </a:lnSpc>
            </a:pPr>
            <a:r>
              <a:rPr lang="en-US" sz="2999" spc="293">
                <a:solidFill>
                  <a:srgbClr val="FFFFFF"/>
                </a:solidFill>
                <a:latin typeface="DM Sans Bold"/>
              </a:rPr>
              <a:t>LABELS</a:t>
            </a:r>
          </a:p>
          <a:p>
            <a:pPr algn="ctr">
              <a:lnSpc>
                <a:spcPts val="2483"/>
              </a:lnSpc>
            </a:pPr>
            <a:r>
              <a:rPr lang="en-US" sz="1800" spc="176">
                <a:solidFill>
                  <a:srgbClr val="FFFFFF"/>
                </a:solidFill>
                <a:latin typeface="DM Sans Bold"/>
              </a:rPr>
              <a:t>(GROUND TRUTH)</a:t>
            </a:r>
          </a:p>
        </p:txBody>
      </p:sp>
      <p:sp>
        <p:nvSpPr>
          <p:cNvPr name="TextBox 37" id="37"/>
          <p:cNvSpPr txBox="true"/>
          <p:nvPr/>
        </p:nvSpPr>
        <p:spPr>
          <a:xfrm rot="0">
            <a:off x="8946802" y="38374"/>
            <a:ext cx="8974829" cy="1436329"/>
          </a:xfrm>
          <a:prstGeom prst="rect">
            <a:avLst/>
          </a:prstGeom>
        </p:spPr>
        <p:txBody>
          <a:bodyPr anchor="t" rtlCol="false" tIns="0" lIns="0" bIns="0" rIns="0">
            <a:spAutoFit/>
          </a:bodyPr>
          <a:lstStyle/>
          <a:p>
            <a:pPr algn="r" marL="0" indent="0" lvl="0">
              <a:lnSpc>
                <a:spcPts val="11602"/>
              </a:lnSpc>
              <a:spcBef>
                <a:spcPct val="0"/>
              </a:spcBef>
            </a:pPr>
            <a:r>
              <a:rPr lang="en-US" sz="8287" spc="770">
                <a:solidFill>
                  <a:srgbClr val="2B26AD"/>
                </a:solidFill>
                <a:latin typeface="Now Heavy"/>
              </a:rPr>
              <a:t> INPUT DATA</a:t>
            </a:r>
          </a:p>
        </p:txBody>
      </p:sp>
      <p:sp>
        <p:nvSpPr>
          <p:cNvPr name="TextBox 38" id="38"/>
          <p:cNvSpPr txBox="true"/>
          <p:nvPr/>
        </p:nvSpPr>
        <p:spPr>
          <a:xfrm rot="0">
            <a:off x="2309381" y="3106386"/>
            <a:ext cx="2316372" cy="604701"/>
          </a:xfrm>
          <a:prstGeom prst="rect">
            <a:avLst/>
          </a:prstGeom>
        </p:spPr>
        <p:txBody>
          <a:bodyPr anchor="t" rtlCol="false" tIns="0" lIns="0" bIns="0" rIns="0">
            <a:spAutoFit/>
          </a:bodyPr>
          <a:lstStyle/>
          <a:p>
            <a:pPr algn="r">
              <a:lnSpc>
                <a:spcPts val="2468"/>
              </a:lnSpc>
            </a:pPr>
            <a:r>
              <a:rPr lang="en-US" sz="1788" spc="175">
                <a:solidFill>
                  <a:srgbClr val="004380"/>
                </a:solidFill>
                <a:latin typeface="DM Sans"/>
              </a:rPr>
              <a:t>Data recorded from 8 individuals</a:t>
            </a:r>
          </a:p>
        </p:txBody>
      </p:sp>
      <p:sp>
        <p:nvSpPr>
          <p:cNvPr name="TextBox 39" id="39"/>
          <p:cNvSpPr txBox="true"/>
          <p:nvPr/>
        </p:nvSpPr>
        <p:spPr>
          <a:xfrm rot="0">
            <a:off x="5231436" y="2127817"/>
            <a:ext cx="2396258" cy="385114"/>
          </a:xfrm>
          <a:prstGeom prst="rect">
            <a:avLst/>
          </a:prstGeom>
        </p:spPr>
        <p:txBody>
          <a:bodyPr anchor="t" rtlCol="false" tIns="0" lIns="0" bIns="0" rIns="0">
            <a:spAutoFit/>
          </a:bodyPr>
          <a:lstStyle/>
          <a:p>
            <a:pPr algn="ctr">
              <a:lnSpc>
                <a:spcPts val="3201"/>
              </a:lnSpc>
            </a:pPr>
            <a:r>
              <a:rPr lang="en-US" sz="2320" spc="227">
                <a:solidFill>
                  <a:srgbClr val="FFFFFF"/>
                </a:solidFill>
                <a:latin typeface="DM Sans Bold"/>
              </a:rPr>
              <a:t>8 SUBJECTS</a:t>
            </a:r>
          </a:p>
        </p:txBody>
      </p:sp>
      <p:sp>
        <p:nvSpPr>
          <p:cNvPr name="Freeform 40" id="40"/>
          <p:cNvSpPr/>
          <p:nvPr/>
        </p:nvSpPr>
        <p:spPr>
          <a:xfrm flipH="false" flipV="false" rot="0">
            <a:off x="1028700" y="1279915"/>
            <a:ext cx="1695135" cy="1772004"/>
          </a:xfrm>
          <a:custGeom>
            <a:avLst/>
            <a:gdLst/>
            <a:ahLst/>
            <a:cxnLst/>
            <a:rect r="r" b="b" t="t" l="l"/>
            <a:pathLst>
              <a:path h="1772004" w="1695135">
                <a:moveTo>
                  <a:pt x="0" y="0"/>
                </a:moveTo>
                <a:lnTo>
                  <a:pt x="1695135" y="0"/>
                </a:lnTo>
                <a:lnTo>
                  <a:pt x="1695135" y="1772004"/>
                </a:lnTo>
                <a:lnTo>
                  <a:pt x="0" y="1772004"/>
                </a:lnTo>
                <a:lnTo>
                  <a:pt x="0" y="0"/>
                </a:lnTo>
                <a:close/>
              </a:path>
            </a:pathLst>
          </a:custGeom>
          <a:blipFill>
            <a:blip r:embed="rId12"/>
            <a:stretch>
              <a:fillRect l="0" t="0" r="0" b="-97279"/>
            </a:stretch>
          </a:blipFill>
          <a:ln w="9525" cap="sq">
            <a:solidFill>
              <a:srgbClr val="000000"/>
            </a:solidFill>
            <a:prstDash val="solid"/>
            <a:miter/>
          </a:ln>
        </p:spPr>
      </p:sp>
      <p:sp>
        <p:nvSpPr>
          <p:cNvPr name="Freeform 41" id="41"/>
          <p:cNvSpPr/>
          <p:nvPr/>
        </p:nvSpPr>
        <p:spPr>
          <a:xfrm flipH="false" flipV="false" rot="0">
            <a:off x="670930" y="7339342"/>
            <a:ext cx="1205338" cy="2336814"/>
          </a:xfrm>
          <a:custGeom>
            <a:avLst/>
            <a:gdLst/>
            <a:ahLst/>
            <a:cxnLst/>
            <a:rect r="r" b="b" t="t" l="l"/>
            <a:pathLst>
              <a:path h="2336814" w="1205338">
                <a:moveTo>
                  <a:pt x="0" y="0"/>
                </a:moveTo>
                <a:lnTo>
                  <a:pt x="1205337" y="0"/>
                </a:lnTo>
                <a:lnTo>
                  <a:pt x="1205337" y="2336815"/>
                </a:lnTo>
                <a:lnTo>
                  <a:pt x="0" y="2336815"/>
                </a:lnTo>
                <a:lnTo>
                  <a:pt x="0" y="0"/>
                </a:lnTo>
                <a:close/>
              </a:path>
            </a:pathLst>
          </a:custGeom>
          <a:blipFill>
            <a:blip r:embed="rId15"/>
            <a:stretch>
              <a:fillRect l="0" t="0" r="-532915" b="-41466"/>
            </a:stretch>
          </a:blipFill>
        </p:spPr>
      </p:sp>
      <p:sp>
        <p:nvSpPr>
          <p:cNvPr name="Freeform 42" id="42"/>
          <p:cNvSpPr/>
          <p:nvPr/>
        </p:nvSpPr>
        <p:spPr>
          <a:xfrm flipH="false" flipV="false" rot="0">
            <a:off x="2109125" y="7339342"/>
            <a:ext cx="1308348" cy="2336814"/>
          </a:xfrm>
          <a:custGeom>
            <a:avLst/>
            <a:gdLst/>
            <a:ahLst/>
            <a:cxnLst/>
            <a:rect r="r" b="b" t="t" l="l"/>
            <a:pathLst>
              <a:path h="2336814" w="1308348">
                <a:moveTo>
                  <a:pt x="0" y="0"/>
                </a:moveTo>
                <a:lnTo>
                  <a:pt x="1308348" y="0"/>
                </a:lnTo>
                <a:lnTo>
                  <a:pt x="1308348" y="2336815"/>
                </a:lnTo>
                <a:lnTo>
                  <a:pt x="0" y="2336815"/>
                </a:lnTo>
                <a:lnTo>
                  <a:pt x="0" y="0"/>
                </a:lnTo>
                <a:close/>
              </a:path>
            </a:pathLst>
          </a:custGeom>
          <a:blipFill>
            <a:blip r:embed="rId15"/>
            <a:stretch>
              <a:fillRect l="-90273" t="0" r="-385328" b="-39650"/>
            </a:stretch>
          </a:blipFill>
        </p:spPr>
      </p:sp>
      <p:sp>
        <p:nvSpPr>
          <p:cNvPr name="Freeform 43" id="43"/>
          <p:cNvSpPr/>
          <p:nvPr/>
        </p:nvSpPr>
        <p:spPr>
          <a:xfrm flipH="false" flipV="false" rot="0">
            <a:off x="3646073" y="7339342"/>
            <a:ext cx="1291515" cy="2336814"/>
          </a:xfrm>
          <a:custGeom>
            <a:avLst/>
            <a:gdLst/>
            <a:ahLst/>
            <a:cxnLst/>
            <a:rect r="r" b="b" t="t" l="l"/>
            <a:pathLst>
              <a:path h="2336814" w="1291515">
                <a:moveTo>
                  <a:pt x="0" y="0"/>
                </a:moveTo>
                <a:lnTo>
                  <a:pt x="1291515" y="0"/>
                </a:lnTo>
                <a:lnTo>
                  <a:pt x="1291515" y="2336815"/>
                </a:lnTo>
                <a:lnTo>
                  <a:pt x="0" y="2336815"/>
                </a:lnTo>
                <a:lnTo>
                  <a:pt x="0" y="0"/>
                </a:lnTo>
                <a:close/>
              </a:path>
            </a:pathLst>
          </a:custGeom>
          <a:blipFill>
            <a:blip r:embed="rId15"/>
            <a:stretch>
              <a:fillRect l="-286667" t="0" r="-193655" b="-3898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92449" y="2133058"/>
            <a:ext cx="2232461" cy="5900004"/>
          </a:xfrm>
          <a:custGeom>
            <a:avLst/>
            <a:gdLst/>
            <a:ahLst/>
            <a:cxnLst/>
            <a:rect r="r" b="b" t="t" l="l"/>
            <a:pathLst>
              <a:path h="5900004" w="2232461">
                <a:moveTo>
                  <a:pt x="0" y="0"/>
                </a:moveTo>
                <a:lnTo>
                  <a:pt x="2232461" y="0"/>
                </a:lnTo>
                <a:lnTo>
                  <a:pt x="2232461" y="5900005"/>
                </a:lnTo>
                <a:lnTo>
                  <a:pt x="0" y="5900005"/>
                </a:lnTo>
                <a:lnTo>
                  <a:pt x="0" y="0"/>
                </a:lnTo>
                <a:close/>
              </a:path>
            </a:pathLst>
          </a:custGeom>
          <a:blipFill>
            <a:blip r:embed="rId2"/>
            <a:stretch>
              <a:fillRect l="0" t="0" r="-514047" b="-682"/>
            </a:stretch>
          </a:blipFill>
        </p:spPr>
      </p:sp>
      <p:sp>
        <p:nvSpPr>
          <p:cNvPr name="Freeform 3" id="3"/>
          <p:cNvSpPr/>
          <p:nvPr/>
        </p:nvSpPr>
        <p:spPr>
          <a:xfrm flipH="false" flipV="false" rot="0">
            <a:off x="7967935" y="2133058"/>
            <a:ext cx="2352129" cy="5940297"/>
          </a:xfrm>
          <a:custGeom>
            <a:avLst/>
            <a:gdLst/>
            <a:ahLst/>
            <a:cxnLst/>
            <a:rect r="r" b="b" t="t" l="l"/>
            <a:pathLst>
              <a:path h="5940297" w="2352129">
                <a:moveTo>
                  <a:pt x="0" y="0"/>
                </a:moveTo>
                <a:lnTo>
                  <a:pt x="2352130" y="0"/>
                </a:lnTo>
                <a:lnTo>
                  <a:pt x="2352130" y="5940298"/>
                </a:lnTo>
                <a:lnTo>
                  <a:pt x="0" y="5940298"/>
                </a:lnTo>
                <a:lnTo>
                  <a:pt x="0" y="0"/>
                </a:lnTo>
                <a:close/>
              </a:path>
            </a:pathLst>
          </a:custGeom>
          <a:blipFill>
            <a:blip r:embed="rId2"/>
            <a:stretch>
              <a:fillRect l="-91403" t="0" r="-391403" b="0"/>
            </a:stretch>
          </a:blipFill>
        </p:spPr>
      </p:sp>
      <p:sp>
        <p:nvSpPr>
          <p:cNvPr name="Freeform 4" id="4"/>
          <p:cNvSpPr/>
          <p:nvPr/>
        </p:nvSpPr>
        <p:spPr>
          <a:xfrm flipH="false" flipV="false" rot="0">
            <a:off x="11661191" y="2092765"/>
            <a:ext cx="2393395" cy="5940297"/>
          </a:xfrm>
          <a:custGeom>
            <a:avLst/>
            <a:gdLst/>
            <a:ahLst/>
            <a:cxnLst/>
            <a:rect r="r" b="b" t="t" l="l"/>
            <a:pathLst>
              <a:path h="5940297" w="2393395">
                <a:moveTo>
                  <a:pt x="0" y="0"/>
                </a:moveTo>
                <a:lnTo>
                  <a:pt x="2393395" y="0"/>
                </a:lnTo>
                <a:lnTo>
                  <a:pt x="2393395" y="5940298"/>
                </a:lnTo>
                <a:lnTo>
                  <a:pt x="0" y="5940298"/>
                </a:lnTo>
                <a:lnTo>
                  <a:pt x="0" y="0"/>
                </a:lnTo>
                <a:close/>
              </a:path>
            </a:pathLst>
          </a:custGeom>
          <a:blipFill>
            <a:blip r:embed="rId2"/>
            <a:stretch>
              <a:fillRect l="-282931" t="0" r="-189827" b="0"/>
            </a:stretch>
          </a:blipFill>
        </p:spPr>
      </p:sp>
      <p:sp>
        <p:nvSpPr>
          <p:cNvPr name="TextBox 5" id="5"/>
          <p:cNvSpPr txBox="true"/>
          <p:nvPr/>
        </p:nvSpPr>
        <p:spPr>
          <a:xfrm rot="0">
            <a:off x="857016" y="484189"/>
            <a:ext cx="16573968" cy="1269997"/>
          </a:xfrm>
          <a:prstGeom prst="rect">
            <a:avLst/>
          </a:prstGeom>
        </p:spPr>
        <p:txBody>
          <a:bodyPr anchor="t" rtlCol="false" tIns="0" lIns="0" bIns="0" rIns="0">
            <a:spAutoFit/>
          </a:bodyPr>
          <a:lstStyle/>
          <a:p>
            <a:pPr algn="ctr">
              <a:lnSpc>
                <a:spcPts val="9499"/>
              </a:lnSpc>
            </a:pPr>
            <a:r>
              <a:rPr lang="en-US" sz="9499">
                <a:solidFill>
                  <a:srgbClr val="FFBF40"/>
                </a:solidFill>
                <a:latin typeface="Now Heavy"/>
              </a:rPr>
              <a:t>ROI MASKS</a:t>
            </a:r>
          </a:p>
        </p:txBody>
      </p:sp>
      <p:sp>
        <p:nvSpPr>
          <p:cNvPr name="TextBox 6" id="6"/>
          <p:cNvSpPr txBox="true"/>
          <p:nvPr/>
        </p:nvSpPr>
        <p:spPr>
          <a:xfrm rot="0">
            <a:off x="1849946" y="8711565"/>
            <a:ext cx="14588108" cy="1036320"/>
          </a:xfrm>
          <a:prstGeom prst="rect">
            <a:avLst/>
          </a:prstGeom>
        </p:spPr>
        <p:txBody>
          <a:bodyPr anchor="t" rtlCol="false" tIns="0" lIns="0" bIns="0" rIns="0">
            <a:spAutoFit/>
          </a:bodyPr>
          <a:lstStyle/>
          <a:p>
            <a:pPr algn="ctr">
              <a:lnSpc>
                <a:spcPts val="4140"/>
              </a:lnSpc>
            </a:pPr>
            <a:r>
              <a:rPr lang="en-US" sz="3000" spc="294">
                <a:solidFill>
                  <a:srgbClr val="2B26AD"/>
                </a:solidFill>
                <a:latin typeface="DM Sans"/>
              </a:rPr>
              <a:t>Region Of Interest masks are used to isolate and focus on particular areas of the brain that are relevant to the task at hand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grpSp>
        <p:nvGrpSpPr>
          <p:cNvPr name="Group 2" id="2"/>
          <p:cNvGrpSpPr/>
          <p:nvPr/>
        </p:nvGrpSpPr>
        <p:grpSpPr>
          <a:xfrm rot="0">
            <a:off x="2159830" y="8714108"/>
            <a:ext cx="1088384" cy="10883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989"/>
                </a:lnSpc>
              </a:pPr>
              <a:r>
                <a:rPr lang="en-US" sz="2299">
                  <a:solidFill>
                    <a:srgbClr val="FFFFFF"/>
                  </a:solidFill>
                  <a:latin typeface="DM Sans Bold"/>
                </a:rPr>
                <a:t>01</a:t>
              </a:r>
            </a:p>
          </p:txBody>
        </p:sp>
      </p:grpSp>
      <p:grpSp>
        <p:nvGrpSpPr>
          <p:cNvPr name="Group 5" id="5"/>
          <p:cNvGrpSpPr/>
          <p:nvPr/>
        </p:nvGrpSpPr>
        <p:grpSpPr>
          <a:xfrm rot="0">
            <a:off x="6337099" y="8714108"/>
            <a:ext cx="1088384" cy="10883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989"/>
                </a:lnSpc>
              </a:pPr>
              <a:r>
                <a:rPr lang="en-US" sz="2299">
                  <a:solidFill>
                    <a:srgbClr val="FFFFFF"/>
                  </a:solidFill>
                  <a:latin typeface="DM Sans Bold"/>
                </a:rPr>
                <a:t>02</a:t>
              </a:r>
            </a:p>
          </p:txBody>
        </p:sp>
      </p:grpSp>
      <p:grpSp>
        <p:nvGrpSpPr>
          <p:cNvPr name="Group 8" id="8"/>
          <p:cNvGrpSpPr/>
          <p:nvPr/>
        </p:nvGrpSpPr>
        <p:grpSpPr>
          <a:xfrm rot="0">
            <a:off x="11553847" y="8714108"/>
            <a:ext cx="1088384" cy="10883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989"/>
                </a:lnSpc>
              </a:pPr>
              <a:r>
                <a:rPr lang="en-US" sz="2299">
                  <a:solidFill>
                    <a:srgbClr val="FFFFFF"/>
                  </a:solidFill>
                  <a:latin typeface="DM Sans Bold"/>
                </a:rPr>
                <a:t>03</a:t>
              </a:r>
            </a:p>
          </p:txBody>
        </p:sp>
      </p:grpSp>
      <p:sp>
        <p:nvSpPr>
          <p:cNvPr name="Freeform 11" id="11"/>
          <p:cNvSpPr/>
          <p:nvPr/>
        </p:nvSpPr>
        <p:spPr>
          <a:xfrm flipH="false" flipV="false" rot="0">
            <a:off x="373975" y="2302706"/>
            <a:ext cx="17540049" cy="5826660"/>
          </a:xfrm>
          <a:custGeom>
            <a:avLst/>
            <a:gdLst/>
            <a:ahLst/>
            <a:cxnLst/>
            <a:rect r="r" b="b" t="t" l="l"/>
            <a:pathLst>
              <a:path h="5826660" w="17540049">
                <a:moveTo>
                  <a:pt x="0" y="0"/>
                </a:moveTo>
                <a:lnTo>
                  <a:pt x="17540050" y="0"/>
                </a:lnTo>
                <a:lnTo>
                  <a:pt x="17540050" y="5826660"/>
                </a:lnTo>
                <a:lnTo>
                  <a:pt x="0" y="5826660"/>
                </a:lnTo>
                <a:lnTo>
                  <a:pt x="0" y="0"/>
                </a:lnTo>
                <a:close/>
              </a:path>
            </a:pathLst>
          </a:custGeom>
          <a:blipFill>
            <a:blip r:embed="rId2"/>
            <a:stretch>
              <a:fillRect l="0" t="0" r="0" b="0"/>
            </a:stretch>
          </a:blipFill>
        </p:spPr>
      </p:sp>
      <p:sp>
        <p:nvSpPr>
          <p:cNvPr name="Freeform 12" id="12"/>
          <p:cNvSpPr/>
          <p:nvPr/>
        </p:nvSpPr>
        <p:spPr>
          <a:xfrm flipH="false" flipV="false" rot="-7987067">
            <a:off x="-3222326" y="8142669"/>
            <a:ext cx="7746525" cy="5211299"/>
          </a:xfrm>
          <a:custGeom>
            <a:avLst/>
            <a:gdLst/>
            <a:ahLst/>
            <a:cxnLst/>
            <a:rect r="r" b="b" t="t" l="l"/>
            <a:pathLst>
              <a:path h="5211299" w="7746525">
                <a:moveTo>
                  <a:pt x="0" y="0"/>
                </a:moveTo>
                <a:lnTo>
                  <a:pt x="7746525" y="0"/>
                </a:lnTo>
                <a:lnTo>
                  <a:pt x="7746525" y="5211298"/>
                </a:lnTo>
                <a:lnTo>
                  <a:pt x="0" y="52112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9542076">
            <a:off x="13612106" y="-1692330"/>
            <a:ext cx="8638815" cy="5811567"/>
          </a:xfrm>
          <a:custGeom>
            <a:avLst/>
            <a:gdLst/>
            <a:ahLst/>
            <a:cxnLst/>
            <a:rect r="r" b="b" t="t" l="l"/>
            <a:pathLst>
              <a:path h="5811567" w="8638815">
                <a:moveTo>
                  <a:pt x="0" y="0"/>
                </a:moveTo>
                <a:lnTo>
                  <a:pt x="8638816" y="0"/>
                </a:lnTo>
                <a:lnTo>
                  <a:pt x="8638816" y="5811567"/>
                </a:lnTo>
                <a:lnTo>
                  <a:pt x="0" y="5811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4889604" y="6022449"/>
            <a:ext cx="1476943" cy="543057"/>
            <a:chOff x="0" y="0"/>
            <a:chExt cx="388989" cy="143027"/>
          </a:xfrm>
        </p:grpSpPr>
        <p:sp>
          <p:nvSpPr>
            <p:cNvPr name="Freeform 15" id="15"/>
            <p:cNvSpPr/>
            <p:nvPr/>
          </p:nvSpPr>
          <p:spPr>
            <a:xfrm flipH="false" flipV="false" rot="0">
              <a:off x="0" y="0"/>
              <a:ext cx="388989" cy="143027"/>
            </a:xfrm>
            <a:custGeom>
              <a:avLst/>
              <a:gdLst/>
              <a:ahLst/>
              <a:cxnLst/>
              <a:rect r="r" b="b" t="t" l="l"/>
              <a:pathLst>
                <a:path h="143027" w="388989">
                  <a:moveTo>
                    <a:pt x="71514" y="0"/>
                  </a:moveTo>
                  <a:lnTo>
                    <a:pt x="317475" y="0"/>
                  </a:lnTo>
                  <a:cubicBezTo>
                    <a:pt x="336442" y="0"/>
                    <a:pt x="354632" y="7534"/>
                    <a:pt x="368043" y="20946"/>
                  </a:cubicBezTo>
                  <a:cubicBezTo>
                    <a:pt x="381455" y="34357"/>
                    <a:pt x="388989" y="52547"/>
                    <a:pt x="388989" y="71514"/>
                  </a:cubicBezTo>
                  <a:lnTo>
                    <a:pt x="388989" y="71514"/>
                  </a:lnTo>
                  <a:cubicBezTo>
                    <a:pt x="388989" y="111010"/>
                    <a:pt x="356971" y="143027"/>
                    <a:pt x="317475" y="143027"/>
                  </a:cubicBezTo>
                  <a:lnTo>
                    <a:pt x="71514" y="143027"/>
                  </a:lnTo>
                  <a:cubicBezTo>
                    <a:pt x="52547" y="143027"/>
                    <a:pt x="34357" y="135493"/>
                    <a:pt x="20946" y="122081"/>
                  </a:cubicBezTo>
                  <a:cubicBezTo>
                    <a:pt x="7534" y="108670"/>
                    <a:pt x="0" y="90480"/>
                    <a:pt x="0" y="71514"/>
                  </a:cubicBezTo>
                  <a:lnTo>
                    <a:pt x="0" y="71514"/>
                  </a:lnTo>
                  <a:cubicBezTo>
                    <a:pt x="0" y="52547"/>
                    <a:pt x="7534" y="34357"/>
                    <a:pt x="20946" y="20946"/>
                  </a:cubicBezTo>
                  <a:cubicBezTo>
                    <a:pt x="34357" y="7534"/>
                    <a:pt x="52547" y="0"/>
                    <a:pt x="71514" y="0"/>
                  </a:cubicBezTo>
                  <a:close/>
                </a:path>
              </a:pathLst>
            </a:custGeom>
            <a:solidFill>
              <a:srgbClr val="9F8DEF"/>
            </a:solidFill>
          </p:spPr>
        </p:sp>
        <p:sp>
          <p:nvSpPr>
            <p:cNvPr name="TextBox 16" id="16"/>
            <p:cNvSpPr txBox="true"/>
            <p:nvPr/>
          </p:nvSpPr>
          <p:spPr>
            <a:xfrm>
              <a:off x="0" y="-28575"/>
              <a:ext cx="388989" cy="171602"/>
            </a:xfrm>
            <a:prstGeom prst="rect">
              <a:avLst/>
            </a:prstGeom>
          </p:spPr>
          <p:txBody>
            <a:bodyPr anchor="ctr" rtlCol="false" tIns="50800" lIns="50800" bIns="50800" rIns="50800"/>
            <a:lstStyle/>
            <a:p>
              <a:pPr algn="ctr">
                <a:lnSpc>
                  <a:spcPts val="2775"/>
                </a:lnSpc>
              </a:pPr>
              <a:r>
                <a:rPr lang="en-US" sz="2011" spc="197">
                  <a:solidFill>
                    <a:srgbClr val="000000"/>
                  </a:solidFill>
                  <a:latin typeface="Now Bold"/>
                </a:rPr>
                <a:t>filter </a:t>
              </a:r>
            </a:p>
          </p:txBody>
        </p:sp>
      </p:grpSp>
      <p:sp>
        <p:nvSpPr>
          <p:cNvPr name="TextBox 17" id="17"/>
          <p:cNvSpPr txBox="true"/>
          <p:nvPr/>
        </p:nvSpPr>
        <p:spPr>
          <a:xfrm rot="0">
            <a:off x="1037568" y="413668"/>
            <a:ext cx="11820797" cy="1437646"/>
          </a:xfrm>
          <a:prstGeom prst="rect">
            <a:avLst/>
          </a:prstGeom>
        </p:spPr>
        <p:txBody>
          <a:bodyPr anchor="t" rtlCol="false" tIns="0" lIns="0" bIns="0" rIns="0">
            <a:spAutoFit/>
          </a:bodyPr>
          <a:lstStyle/>
          <a:p>
            <a:pPr marL="0" indent="0" lvl="0">
              <a:lnSpc>
                <a:spcPts val="11701"/>
              </a:lnSpc>
              <a:spcBef>
                <a:spcPct val="0"/>
              </a:spcBef>
            </a:pPr>
            <a:r>
              <a:rPr lang="en-US" sz="8358" spc="777">
                <a:solidFill>
                  <a:srgbClr val="2B26AD"/>
                </a:solidFill>
                <a:latin typeface="Now Heavy"/>
              </a:rPr>
              <a:t>PREPROCESSING</a:t>
            </a:r>
          </a:p>
        </p:txBody>
      </p:sp>
      <p:sp>
        <p:nvSpPr>
          <p:cNvPr name="TextBox 18" id="18"/>
          <p:cNvSpPr txBox="true"/>
          <p:nvPr/>
        </p:nvSpPr>
        <p:spPr>
          <a:xfrm rot="0">
            <a:off x="7625508" y="9028557"/>
            <a:ext cx="3495318" cy="411861"/>
          </a:xfrm>
          <a:prstGeom prst="rect">
            <a:avLst/>
          </a:prstGeom>
        </p:spPr>
        <p:txBody>
          <a:bodyPr anchor="t" rtlCol="false" tIns="0" lIns="0" bIns="0" rIns="0">
            <a:spAutoFit/>
          </a:bodyPr>
          <a:lstStyle/>
          <a:p>
            <a:pPr>
              <a:lnSpc>
                <a:spcPts val="3311"/>
              </a:lnSpc>
            </a:pPr>
            <a:r>
              <a:rPr lang="en-US" sz="2400" spc="235">
                <a:solidFill>
                  <a:srgbClr val="004380"/>
                </a:solidFill>
                <a:latin typeface="Now Bold"/>
              </a:rPr>
              <a:t>Equalize fMRI size </a:t>
            </a:r>
          </a:p>
        </p:txBody>
      </p:sp>
      <p:sp>
        <p:nvSpPr>
          <p:cNvPr name="TextBox 19" id="19"/>
          <p:cNvSpPr txBox="true"/>
          <p:nvPr/>
        </p:nvSpPr>
        <p:spPr>
          <a:xfrm rot="0">
            <a:off x="3413332" y="9028557"/>
            <a:ext cx="2145535" cy="411861"/>
          </a:xfrm>
          <a:prstGeom prst="rect">
            <a:avLst/>
          </a:prstGeom>
        </p:spPr>
        <p:txBody>
          <a:bodyPr anchor="t" rtlCol="false" tIns="0" lIns="0" bIns="0" rIns="0">
            <a:spAutoFit/>
          </a:bodyPr>
          <a:lstStyle/>
          <a:p>
            <a:pPr>
              <a:lnSpc>
                <a:spcPts val="3311"/>
              </a:lnSpc>
            </a:pPr>
            <a:r>
              <a:rPr lang="en-US" sz="2400" spc="235">
                <a:solidFill>
                  <a:srgbClr val="004380"/>
                </a:solidFill>
                <a:latin typeface="Now Bold"/>
              </a:rPr>
              <a:t>Split Data</a:t>
            </a:r>
          </a:p>
        </p:txBody>
      </p:sp>
      <p:sp>
        <p:nvSpPr>
          <p:cNvPr name="TextBox 20" id="20"/>
          <p:cNvSpPr txBox="true"/>
          <p:nvPr/>
        </p:nvSpPr>
        <p:spPr>
          <a:xfrm rot="0">
            <a:off x="12842256" y="9028557"/>
            <a:ext cx="4526057" cy="411861"/>
          </a:xfrm>
          <a:prstGeom prst="rect">
            <a:avLst/>
          </a:prstGeom>
        </p:spPr>
        <p:txBody>
          <a:bodyPr anchor="t" rtlCol="false" tIns="0" lIns="0" bIns="0" rIns="0">
            <a:spAutoFit/>
          </a:bodyPr>
          <a:lstStyle/>
          <a:p>
            <a:pPr>
              <a:lnSpc>
                <a:spcPts val="3311"/>
              </a:lnSpc>
            </a:pPr>
            <a:r>
              <a:rPr lang="en-US" sz="2400" spc="235">
                <a:solidFill>
                  <a:srgbClr val="004380"/>
                </a:solidFill>
                <a:latin typeface="Now Bold"/>
              </a:rPr>
              <a:t>Balancing Class Counts</a:t>
            </a:r>
          </a:p>
        </p:txBody>
      </p:sp>
      <p:sp>
        <p:nvSpPr>
          <p:cNvPr name="AutoShape 21" id="21"/>
          <p:cNvSpPr/>
          <p:nvPr/>
        </p:nvSpPr>
        <p:spPr>
          <a:xfrm flipV="true">
            <a:off x="14072751" y="6293978"/>
            <a:ext cx="816853" cy="471610"/>
          </a:xfrm>
          <a:prstGeom prst="line">
            <a:avLst/>
          </a:prstGeom>
          <a:ln cap="flat" w="38100">
            <a:solidFill>
              <a:srgbClr val="000000"/>
            </a:solidFill>
            <a:prstDash val="solid"/>
            <a:headEnd type="none" len="sm" w="sm"/>
            <a:tailEnd type="arrow" len="sm" w="med"/>
          </a:ln>
        </p:spPr>
      </p:sp>
      <p:sp>
        <p:nvSpPr>
          <p:cNvPr name="AutoShape 22" id="22"/>
          <p:cNvSpPr/>
          <p:nvPr/>
        </p:nvSpPr>
        <p:spPr>
          <a:xfrm flipV="true">
            <a:off x="15637600" y="5472365"/>
            <a:ext cx="428931" cy="65120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419F"/>
        </a:solidFill>
      </p:bgPr>
    </p:bg>
    <p:spTree>
      <p:nvGrpSpPr>
        <p:cNvPr id="1" name=""/>
        <p:cNvGrpSpPr/>
        <p:nvPr/>
      </p:nvGrpSpPr>
      <p:grpSpPr>
        <a:xfrm>
          <a:off x="0" y="0"/>
          <a:ext cx="0" cy="0"/>
          <a:chOff x="0" y="0"/>
          <a:chExt cx="0" cy="0"/>
        </a:xfrm>
      </p:grpSpPr>
      <p:sp>
        <p:nvSpPr>
          <p:cNvPr name="Freeform 2" id="2"/>
          <p:cNvSpPr/>
          <p:nvPr/>
        </p:nvSpPr>
        <p:spPr>
          <a:xfrm flipH="false" flipV="false" rot="-2911472">
            <a:off x="12499809" y="-3305871"/>
            <a:ext cx="9518983" cy="7095969"/>
          </a:xfrm>
          <a:custGeom>
            <a:avLst/>
            <a:gdLst/>
            <a:ahLst/>
            <a:cxnLst/>
            <a:rect r="r" b="b" t="t" l="l"/>
            <a:pathLst>
              <a:path h="7095969" w="9518983">
                <a:moveTo>
                  <a:pt x="0" y="0"/>
                </a:moveTo>
                <a:lnTo>
                  <a:pt x="9518982" y="0"/>
                </a:lnTo>
                <a:lnTo>
                  <a:pt x="9518982" y="7095969"/>
                </a:lnTo>
                <a:lnTo>
                  <a:pt x="0" y="7095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24906">
            <a:off x="-2603231" y="6087749"/>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39495" y="4131152"/>
            <a:ext cx="14809011" cy="1853247"/>
          </a:xfrm>
          <a:prstGeom prst="rect">
            <a:avLst/>
          </a:prstGeom>
        </p:spPr>
        <p:txBody>
          <a:bodyPr anchor="t" rtlCol="false" tIns="0" lIns="0" bIns="0" rIns="0">
            <a:spAutoFit/>
          </a:bodyPr>
          <a:lstStyle/>
          <a:p>
            <a:pPr algn="ctr" marL="0" indent="0" lvl="0">
              <a:lnSpc>
                <a:spcPts val="15070"/>
              </a:lnSpc>
            </a:pPr>
            <a:r>
              <a:rPr lang="en-US" sz="11000" spc="550">
                <a:solidFill>
                  <a:srgbClr val="FFBF40"/>
                </a:solidFill>
                <a:latin typeface="Now Heavy"/>
              </a:rPr>
              <a:t>03 METHODOLOGY</a:t>
            </a:r>
          </a:p>
        </p:txBody>
      </p:sp>
      <p:sp>
        <p:nvSpPr>
          <p:cNvPr name="TextBox 5" id="5"/>
          <p:cNvSpPr txBox="true"/>
          <p:nvPr/>
        </p:nvSpPr>
        <p:spPr>
          <a:xfrm rot="0">
            <a:off x="5370806" y="5927248"/>
            <a:ext cx="7546387" cy="1036320"/>
          </a:xfrm>
          <a:prstGeom prst="rect">
            <a:avLst/>
          </a:prstGeom>
        </p:spPr>
        <p:txBody>
          <a:bodyPr anchor="t" rtlCol="false" tIns="0" lIns="0" bIns="0" rIns="0">
            <a:spAutoFit/>
          </a:bodyPr>
          <a:lstStyle/>
          <a:p>
            <a:pPr algn="ctr" marL="647700" indent="-323850" lvl="1">
              <a:lnSpc>
                <a:spcPts val="4140"/>
              </a:lnSpc>
              <a:buFont typeface="Arial"/>
              <a:buChar char="•"/>
            </a:pPr>
            <a:r>
              <a:rPr lang="en-US" sz="3000" spc="294">
                <a:solidFill>
                  <a:srgbClr val="F5FFF5"/>
                </a:solidFill>
                <a:latin typeface="DM Sans"/>
              </a:rPr>
              <a:t>Image Classification</a:t>
            </a:r>
          </a:p>
          <a:p>
            <a:pPr algn="ctr" marL="647700" indent="-323850" lvl="1">
              <a:lnSpc>
                <a:spcPts val="4140"/>
              </a:lnSpc>
              <a:buFont typeface="Arial"/>
              <a:buChar char="•"/>
            </a:pPr>
            <a:r>
              <a:rPr lang="en-US" sz="3000" spc="294">
                <a:solidFill>
                  <a:srgbClr val="F5FFF5"/>
                </a:solidFill>
                <a:latin typeface="DM Sans"/>
              </a:rPr>
              <a:t>Image Reconstruction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26AD"/>
        </a:solidFill>
      </p:bgPr>
    </p:bg>
    <p:spTree>
      <p:nvGrpSpPr>
        <p:cNvPr id="1" name=""/>
        <p:cNvGrpSpPr/>
        <p:nvPr/>
      </p:nvGrpSpPr>
      <p:grpSpPr>
        <a:xfrm>
          <a:off x="0" y="0"/>
          <a:ext cx="0" cy="0"/>
          <a:chOff x="0" y="0"/>
          <a:chExt cx="0" cy="0"/>
        </a:xfrm>
      </p:grpSpPr>
      <p:sp>
        <p:nvSpPr>
          <p:cNvPr name="Freeform 2" id="2"/>
          <p:cNvSpPr/>
          <p:nvPr/>
        </p:nvSpPr>
        <p:spPr>
          <a:xfrm flipH="false" flipV="false" rot="-4818763">
            <a:off x="-4550122" y="7967016"/>
            <a:ext cx="12752243" cy="8601968"/>
          </a:xfrm>
          <a:custGeom>
            <a:avLst/>
            <a:gdLst/>
            <a:ahLst/>
            <a:cxnLst/>
            <a:rect r="r" b="b" t="t" l="l"/>
            <a:pathLst>
              <a:path h="8601968" w="12752243">
                <a:moveTo>
                  <a:pt x="0" y="0"/>
                </a:moveTo>
                <a:lnTo>
                  <a:pt x="12752243" y="0"/>
                </a:lnTo>
                <a:lnTo>
                  <a:pt x="12752243" y="8601967"/>
                </a:lnTo>
                <a:lnTo>
                  <a:pt x="0" y="860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39474" y="214119"/>
            <a:ext cx="10459175" cy="9858763"/>
          </a:xfrm>
          <a:custGeom>
            <a:avLst/>
            <a:gdLst/>
            <a:ahLst/>
            <a:cxnLst/>
            <a:rect r="r" b="b" t="t" l="l"/>
            <a:pathLst>
              <a:path h="9858763" w="10459175">
                <a:moveTo>
                  <a:pt x="0" y="0"/>
                </a:moveTo>
                <a:lnTo>
                  <a:pt x="10459175" y="0"/>
                </a:lnTo>
                <a:lnTo>
                  <a:pt x="10459175" y="9858762"/>
                </a:lnTo>
                <a:lnTo>
                  <a:pt x="0" y="9858762"/>
                </a:lnTo>
                <a:lnTo>
                  <a:pt x="0" y="0"/>
                </a:lnTo>
                <a:close/>
              </a:path>
            </a:pathLst>
          </a:custGeom>
          <a:blipFill>
            <a:blip r:embed="rId4"/>
            <a:stretch>
              <a:fillRect l="0" t="0" r="0" b="0"/>
            </a:stretch>
          </a:blipFill>
        </p:spPr>
      </p:sp>
      <p:grpSp>
        <p:nvGrpSpPr>
          <p:cNvPr name="Group 4" id="4"/>
          <p:cNvGrpSpPr/>
          <p:nvPr/>
        </p:nvGrpSpPr>
        <p:grpSpPr>
          <a:xfrm rot="0">
            <a:off x="444232" y="466442"/>
            <a:ext cx="6538372" cy="1768873"/>
            <a:chOff x="0" y="0"/>
            <a:chExt cx="498729" cy="134925"/>
          </a:xfrm>
        </p:grpSpPr>
        <p:sp>
          <p:nvSpPr>
            <p:cNvPr name="Freeform 5" id="5"/>
            <p:cNvSpPr/>
            <p:nvPr/>
          </p:nvSpPr>
          <p:spPr>
            <a:xfrm flipH="false" flipV="false" rot="0">
              <a:off x="0" y="0"/>
              <a:ext cx="498729" cy="134925"/>
            </a:xfrm>
            <a:custGeom>
              <a:avLst/>
              <a:gdLst/>
              <a:ahLst/>
              <a:cxnLst/>
              <a:rect r="r" b="b" t="t" l="l"/>
              <a:pathLst>
                <a:path h="134925" w="498729">
                  <a:moveTo>
                    <a:pt x="67462" y="0"/>
                  </a:moveTo>
                  <a:lnTo>
                    <a:pt x="431267" y="0"/>
                  </a:lnTo>
                  <a:cubicBezTo>
                    <a:pt x="449159" y="0"/>
                    <a:pt x="466318" y="7108"/>
                    <a:pt x="478970" y="19759"/>
                  </a:cubicBezTo>
                  <a:cubicBezTo>
                    <a:pt x="491622" y="32411"/>
                    <a:pt x="498729" y="49570"/>
                    <a:pt x="498729" y="67462"/>
                  </a:cubicBezTo>
                  <a:lnTo>
                    <a:pt x="498729" y="67462"/>
                  </a:lnTo>
                  <a:cubicBezTo>
                    <a:pt x="498729" y="85355"/>
                    <a:pt x="491622" y="102514"/>
                    <a:pt x="478970" y="115166"/>
                  </a:cubicBezTo>
                  <a:cubicBezTo>
                    <a:pt x="466318" y="127817"/>
                    <a:pt x="449159" y="134925"/>
                    <a:pt x="431267" y="134925"/>
                  </a:cubicBezTo>
                  <a:lnTo>
                    <a:pt x="67462" y="134925"/>
                  </a:lnTo>
                  <a:cubicBezTo>
                    <a:pt x="49570" y="134925"/>
                    <a:pt x="32411" y="127817"/>
                    <a:pt x="19759" y="115166"/>
                  </a:cubicBezTo>
                  <a:cubicBezTo>
                    <a:pt x="7108" y="102514"/>
                    <a:pt x="0" y="85355"/>
                    <a:pt x="0" y="67462"/>
                  </a:cubicBezTo>
                  <a:lnTo>
                    <a:pt x="0" y="67462"/>
                  </a:lnTo>
                  <a:cubicBezTo>
                    <a:pt x="0" y="49570"/>
                    <a:pt x="7108" y="32411"/>
                    <a:pt x="19759" y="19759"/>
                  </a:cubicBezTo>
                  <a:cubicBezTo>
                    <a:pt x="32411" y="7108"/>
                    <a:pt x="49570" y="0"/>
                    <a:pt x="67462" y="0"/>
                  </a:cubicBezTo>
                  <a:close/>
                </a:path>
              </a:pathLst>
            </a:custGeom>
            <a:solidFill>
              <a:srgbClr val="FFFFFF"/>
            </a:solidFill>
            <a:ln cap="rnd">
              <a:noFill/>
              <a:prstDash val="solid"/>
              <a:round/>
            </a:ln>
          </p:spPr>
        </p:sp>
        <p:sp>
          <p:nvSpPr>
            <p:cNvPr name="TextBox 6" id="6"/>
            <p:cNvSpPr txBox="true"/>
            <p:nvPr/>
          </p:nvSpPr>
          <p:spPr>
            <a:xfrm>
              <a:off x="0" y="-85725"/>
              <a:ext cx="498729" cy="220650"/>
            </a:xfrm>
            <a:prstGeom prst="rect">
              <a:avLst/>
            </a:prstGeom>
          </p:spPr>
          <p:txBody>
            <a:bodyPr anchor="ctr" rtlCol="false" tIns="50800" lIns="50800" bIns="50800" rIns="50800"/>
            <a:lstStyle/>
            <a:p>
              <a:pPr>
                <a:lnSpc>
                  <a:spcPts val="5934"/>
                </a:lnSpc>
              </a:pPr>
              <a:r>
                <a:rPr lang="en-US" sz="4300" spc="434">
                  <a:solidFill>
                    <a:srgbClr val="5C41D9"/>
                  </a:solidFill>
                  <a:latin typeface="Now Bold"/>
                </a:rPr>
                <a:t>  IMAGE     </a:t>
              </a:r>
            </a:p>
            <a:p>
              <a:pPr>
                <a:lnSpc>
                  <a:spcPts val="5934"/>
                </a:lnSpc>
                <a:spcBef>
                  <a:spcPct val="0"/>
                </a:spcBef>
              </a:pPr>
              <a:r>
                <a:rPr lang="en-US" sz="4300" spc="434">
                  <a:solidFill>
                    <a:srgbClr val="5C41D9"/>
                  </a:solidFill>
                  <a:latin typeface="Now Bold"/>
                </a:rPr>
                <a:t>  CLASSIFICATION</a:t>
              </a:r>
            </a:p>
          </p:txBody>
        </p:sp>
      </p:grpSp>
      <p:sp>
        <p:nvSpPr>
          <p:cNvPr name="TextBox 7" id="7"/>
          <p:cNvSpPr txBox="true"/>
          <p:nvPr/>
        </p:nvSpPr>
        <p:spPr>
          <a:xfrm rot="0">
            <a:off x="1825999" y="2739287"/>
            <a:ext cx="4793838" cy="2850972"/>
          </a:xfrm>
          <a:prstGeom prst="rect">
            <a:avLst/>
          </a:prstGeom>
        </p:spPr>
        <p:txBody>
          <a:bodyPr anchor="t" rtlCol="false" tIns="0" lIns="0" bIns="0" rIns="0">
            <a:spAutoFit/>
          </a:bodyPr>
          <a:lstStyle/>
          <a:p>
            <a:pPr>
              <a:lnSpc>
                <a:spcPts val="3269"/>
              </a:lnSpc>
            </a:pPr>
            <a:r>
              <a:rPr lang="en-US" sz="2368" spc="232">
                <a:solidFill>
                  <a:srgbClr val="FFFBFB"/>
                </a:solidFill>
                <a:latin typeface="Now Bold"/>
              </a:rPr>
              <a:t>Method (CNN):</a:t>
            </a:r>
          </a:p>
          <a:p>
            <a:pPr marL="511445" indent="-255722" lvl="1">
              <a:lnSpc>
                <a:spcPts val="3269"/>
              </a:lnSpc>
              <a:buFont typeface="Arial"/>
              <a:buChar char="•"/>
            </a:pPr>
            <a:r>
              <a:rPr lang="en-US" sz="2368" spc="232">
                <a:solidFill>
                  <a:srgbClr val="FFFBFB"/>
                </a:solidFill>
                <a:latin typeface="Now"/>
              </a:rPr>
              <a:t>1D Convolutional layer</a:t>
            </a:r>
          </a:p>
          <a:p>
            <a:pPr marL="511445" indent="-255722" lvl="1">
              <a:lnSpc>
                <a:spcPts val="3269"/>
              </a:lnSpc>
              <a:buFont typeface="Arial"/>
              <a:buChar char="•"/>
            </a:pPr>
            <a:r>
              <a:rPr lang="en-US" sz="2368" spc="232">
                <a:solidFill>
                  <a:srgbClr val="FFFBFB"/>
                </a:solidFill>
                <a:latin typeface="Now"/>
              </a:rPr>
              <a:t>Batch normalization</a:t>
            </a:r>
          </a:p>
          <a:p>
            <a:pPr marL="511445" indent="-255722" lvl="1">
              <a:lnSpc>
                <a:spcPts val="3269"/>
              </a:lnSpc>
              <a:buFont typeface="Arial"/>
              <a:buChar char="•"/>
            </a:pPr>
            <a:r>
              <a:rPr lang="en-US" sz="2368" spc="232">
                <a:solidFill>
                  <a:srgbClr val="FFFBFB"/>
                </a:solidFill>
                <a:latin typeface="Now"/>
              </a:rPr>
              <a:t>ReLU activation function</a:t>
            </a:r>
          </a:p>
          <a:p>
            <a:pPr marL="511445" indent="-255722" lvl="1">
              <a:lnSpc>
                <a:spcPts val="3269"/>
              </a:lnSpc>
              <a:buFont typeface="Arial"/>
              <a:buChar char="•"/>
            </a:pPr>
            <a:r>
              <a:rPr lang="en-US" sz="2368" spc="232">
                <a:solidFill>
                  <a:srgbClr val="FFFBFB"/>
                </a:solidFill>
                <a:latin typeface="Now"/>
              </a:rPr>
              <a:t>Maxpooling</a:t>
            </a:r>
          </a:p>
          <a:p>
            <a:pPr marL="511445" indent="-255722" lvl="1">
              <a:lnSpc>
                <a:spcPts val="3269"/>
              </a:lnSpc>
              <a:buFont typeface="Arial"/>
              <a:buChar char="•"/>
            </a:pPr>
            <a:r>
              <a:rPr lang="en-US" sz="2368" spc="232">
                <a:solidFill>
                  <a:srgbClr val="FFFBFB"/>
                </a:solidFill>
                <a:latin typeface="Now"/>
              </a:rPr>
              <a:t>Flatten</a:t>
            </a:r>
          </a:p>
          <a:p>
            <a:pPr marL="511445" indent="-255722" lvl="1">
              <a:lnSpc>
                <a:spcPts val="3269"/>
              </a:lnSpc>
              <a:buFont typeface="Arial"/>
              <a:buChar char="•"/>
            </a:pPr>
            <a:r>
              <a:rPr lang="en-US" sz="2368" spc="232">
                <a:solidFill>
                  <a:srgbClr val="FFFBFB"/>
                </a:solidFill>
                <a:latin typeface="Now"/>
              </a:rPr>
              <a:t>Dense layer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6AD"/>
        </a:solidFill>
      </p:bgPr>
    </p:bg>
    <p:spTree>
      <p:nvGrpSpPr>
        <p:cNvPr id="1" name=""/>
        <p:cNvGrpSpPr/>
        <p:nvPr/>
      </p:nvGrpSpPr>
      <p:grpSpPr>
        <a:xfrm>
          <a:off x="0" y="0"/>
          <a:ext cx="0" cy="0"/>
          <a:chOff x="0" y="0"/>
          <a:chExt cx="0" cy="0"/>
        </a:xfrm>
      </p:grpSpPr>
      <p:sp>
        <p:nvSpPr>
          <p:cNvPr name="Freeform 2" id="2"/>
          <p:cNvSpPr/>
          <p:nvPr/>
        </p:nvSpPr>
        <p:spPr>
          <a:xfrm flipH="false" flipV="false" rot="3156556">
            <a:off x="-3233073" y="5573248"/>
            <a:ext cx="13976086" cy="9427505"/>
          </a:xfrm>
          <a:custGeom>
            <a:avLst/>
            <a:gdLst/>
            <a:ahLst/>
            <a:cxnLst/>
            <a:rect r="r" b="b" t="t" l="l"/>
            <a:pathLst>
              <a:path h="9427505" w="13976086">
                <a:moveTo>
                  <a:pt x="0" y="0"/>
                </a:moveTo>
                <a:lnTo>
                  <a:pt x="13976085" y="0"/>
                </a:lnTo>
                <a:lnTo>
                  <a:pt x="13976085" y="9427504"/>
                </a:lnTo>
                <a:lnTo>
                  <a:pt x="0" y="9427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232" y="466442"/>
            <a:ext cx="6926294" cy="1768873"/>
            <a:chOff x="0" y="0"/>
            <a:chExt cx="528319" cy="134925"/>
          </a:xfrm>
        </p:grpSpPr>
        <p:sp>
          <p:nvSpPr>
            <p:cNvPr name="Freeform 4" id="4"/>
            <p:cNvSpPr/>
            <p:nvPr/>
          </p:nvSpPr>
          <p:spPr>
            <a:xfrm flipH="false" flipV="false" rot="0">
              <a:off x="0" y="0"/>
              <a:ext cx="528319" cy="134925"/>
            </a:xfrm>
            <a:custGeom>
              <a:avLst/>
              <a:gdLst/>
              <a:ahLst/>
              <a:cxnLst/>
              <a:rect r="r" b="b" t="t" l="l"/>
              <a:pathLst>
                <a:path h="134925" w="528319">
                  <a:moveTo>
                    <a:pt x="67462" y="0"/>
                  </a:moveTo>
                  <a:lnTo>
                    <a:pt x="460856" y="0"/>
                  </a:lnTo>
                  <a:cubicBezTo>
                    <a:pt x="478749" y="0"/>
                    <a:pt x="495908" y="7108"/>
                    <a:pt x="508560" y="19759"/>
                  </a:cubicBezTo>
                  <a:cubicBezTo>
                    <a:pt x="521211" y="32411"/>
                    <a:pt x="528319" y="49570"/>
                    <a:pt x="528319" y="67462"/>
                  </a:cubicBezTo>
                  <a:lnTo>
                    <a:pt x="528319" y="67462"/>
                  </a:lnTo>
                  <a:cubicBezTo>
                    <a:pt x="528319" y="85355"/>
                    <a:pt x="521211" y="102514"/>
                    <a:pt x="508560" y="115166"/>
                  </a:cubicBezTo>
                  <a:cubicBezTo>
                    <a:pt x="495908" y="127817"/>
                    <a:pt x="478749" y="134925"/>
                    <a:pt x="460856" y="134925"/>
                  </a:cubicBezTo>
                  <a:lnTo>
                    <a:pt x="67462" y="134925"/>
                  </a:lnTo>
                  <a:cubicBezTo>
                    <a:pt x="49570" y="134925"/>
                    <a:pt x="32411" y="127817"/>
                    <a:pt x="19759" y="115166"/>
                  </a:cubicBezTo>
                  <a:cubicBezTo>
                    <a:pt x="7108" y="102514"/>
                    <a:pt x="0" y="85355"/>
                    <a:pt x="0" y="67462"/>
                  </a:cubicBezTo>
                  <a:lnTo>
                    <a:pt x="0" y="67462"/>
                  </a:lnTo>
                  <a:cubicBezTo>
                    <a:pt x="0" y="49570"/>
                    <a:pt x="7108" y="32411"/>
                    <a:pt x="19759" y="19759"/>
                  </a:cubicBezTo>
                  <a:cubicBezTo>
                    <a:pt x="32411" y="7108"/>
                    <a:pt x="49570" y="0"/>
                    <a:pt x="67462" y="0"/>
                  </a:cubicBezTo>
                  <a:close/>
                </a:path>
              </a:pathLst>
            </a:custGeom>
            <a:solidFill>
              <a:srgbClr val="FFFFFF"/>
            </a:solidFill>
            <a:ln cap="rnd">
              <a:noFill/>
              <a:prstDash val="solid"/>
              <a:round/>
            </a:ln>
          </p:spPr>
        </p:sp>
        <p:sp>
          <p:nvSpPr>
            <p:cNvPr name="TextBox 5" id="5"/>
            <p:cNvSpPr txBox="true"/>
            <p:nvPr/>
          </p:nvSpPr>
          <p:spPr>
            <a:xfrm>
              <a:off x="0" y="-85725"/>
              <a:ext cx="528319" cy="220650"/>
            </a:xfrm>
            <a:prstGeom prst="rect">
              <a:avLst/>
            </a:prstGeom>
          </p:spPr>
          <p:txBody>
            <a:bodyPr anchor="ctr" rtlCol="false" tIns="50800" lIns="50800" bIns="50800" rIns="50800"/>
            <a:lstStyle/>
            <a:p>
              <a:pPr>
                <a:lnSpc>
                  <a:spcPts val="5934"/>
                </a:lnSpc>
              </a:pPr>
              <a:r>
                <a:rPr lang="en-US" sz="4300" spc="434">
                  <a:solidFill>
                    <a:srgbClr val="5C41D9"/>
                  </a:solidFill>
                  <a:latin typeface="Now Bold"/>
                </a:rPr>
                <a:t>  IMAGE     </a:t>
              </a:r>
            </a:p>
            <a:p>
              <a:pPr>
                <a:lnSpc>
                  <a:spcPts val="5934"/>
                </a:lnSpc>
                <a:spcBef>
                  <a:spcPct val="0"/>
                </a:spcBef>
              </a:pPr>
              <a:r>
                <a:rPr lang="en-US" sz="4300" spc="434">
                  <a:solidFill>
                    <a:srgbClr val="5C41D9"/>
                  </a:solidFill>
                  <a:latin typeface="Now Bold"/>
                </a:rPr>
                <a:t>  RECONSTRUCTION</a:t>
              </a:r>
            </a:p>
          </p:txBody>
        </p:sp>
      </p:grpSp>
      <p:sp>
        <p:nvSpPr>
          <p:cNvPr name="TextBox 6" id="6"/>
          <p:cNvSpPr txBox="true"/>
          <p:nvPr/>
        </p:nvSpPr>
        <p:spPr>
          <a:xfrm rot="0">
            <a:off x="2344849" y="2859281"/>
            <a:ext cx="4775771" cy="1022329"/>
          </a:xfrm>
          <a:prstGeom prst="rect">
            <a:avLst/>
          </a:prstGeom>
        </p:spPr>
        <p:txBody>
          <a:bodyPr anchor="t" rtlCol="false" tIns="0" lIns="0" bIns="0" rIns="0">
            <a:spAutoFit/>
          </a:bodyPr>
          <a:lstStyle/>
          <a:p>
            <a:pPr>
              <a:lnSpc>
                <a:spcPts val="4031"/>
              </a:lnSpc>
            </a:pPr>
            <a:r>
              <a:rPr lang="en-US" sz="2921" spc="286">
                <a:solidFill>
                  <a:srgbClr val="FFFBFB"/>
                </a:solidFill>
                <a:latin typeface="Now Bold"/>
              </a:rPr>
              <a:t>Preprocessing for Input</a:t>
            </a:r>
          </a:p>
        </p:txBody>
      </p:sp>
      <p:sp>
        <p:nvSpPr>
          <p:cNvPr name="Freeform 7" id="7"/>
          <p:cNvSpPr/>
          <p:nvPr/>
        </p:nvSpPr>
        <p:spPr>
          <a:xfrm flipH="false" flipV="false" rot="-4423030">
            <a:off x="13576873" y="871059"/>
            <a:ext cx="13976086" cy="9427505"/>
          </a:xfrm>
          <a:custGeom>
            <a:avLst/>
            <a:gdLst/>
            <a:ahLst/>
            <a:cxnLst/>
            <a:rect r="r" b="b" t="t" l="l"/>
            <a:pathLst>
              <a:path h="9427505" w="13976086">
                <a:moveTo>
                  <a:pt x="0" y="0"/>
                </a:moveTo>
                <a:lnTo>
                  <a:pt x="13976085" y="0"/>
                </a:lnTo>
                <a:lnTo>
                  <a:pt x="13976085" y="9427505"/>
                </a:lnTo>
                <a:lnTo>
                  <a:pt x="0" y="9427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464793" y="665900"/>
            <a:ext cx="8464055" cy="8955200"/>
          </a:xfrm>
          <a:custGeom>
            <a:avLst/>
            <a:gdLst/>
            <a:ahLst/>
            <a:cxnLst/>
            <a:rect r="r" b="b" t="t" l="l"/>
            <a:pathLst>
              <a:path h="8955200" w="8464055">
                <a:moveTo>
                  <a:pt x="0" y="0"/>
                </a:moveTo>
                <a:lnTo>
                  <a:pt x="8464055" y="0"/>
                </a:lnTo>
                <a:lnTo>
                  <a:pt x="8464055" y="8955200"/>
                </a:lnTo>
                <a:lnTo>
                  <a:pt x="0" y="8955200"/>
                </a:lnTo>
                <a:lnTo>
                  <a:pt x="0" y="0"/>
                </a:lnTo>
                <a:close/>
              </a:path>
            </a:pathLst>
          </a:custGeom>
          <a:blipFill>
            <a:blip r:embed="rId4"/>
            <a:stretch>
              <a:fillRect l="-33568" t="-59245" r="-32081" b="0"/>
            </a:stretch>
          </a:blipFill>
        </p:spPr>
      </p:sp>
      <p:sp>
        <p:nvSpPr>
          <p:cNvPr name="TextBox 9" id="9"/>
          <p:cNvSpPr txBox="true"/>
          <p:nvPr/>
        </p:nvSpPr>
        <p:spPr>
          <a:xfrm rot="0">
            <a:off x="2344849" y="4075997"/>
            <a:ext cx="3895677" cy="411861"/>
          </a:xfrm>
          <a:prstGeom prst="rect">
            <a:avLst/>
          </a:prstGeom>
        </p:spPr>
        <p:txBody>
          <a:bodyPr anchor="t" rtlCol="false" tIns="0" lIns="0" bIns="0" rIns="0">
            <a:spAutoFit/>
          </a:bodyPr>
          <a:lstStyle/>
          <a:p>
            <a:pPr>
              <a:lnSpc>
                <a:spcPts val="3311"/>
              </a:lnSpc>
            </a:pPr>
            <a:r>
              <a:rPr lang="en-US" sz="2400" spc="235">
                <a:solidFill>
                  <a:srgbClr val="FFFBFB"/>
                </a:solidFill>
                <a:latin typeface="Now"/>
              </a:rPr>
              <a:t>Data Augmentation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DAF2ub5YRt0</dc:identifier>
  <dcterms:modified xsi:type="dcterms:W3CDTF">2011-08-01T06:04:30Z</dcterms:modified>
  <cp:revision>1</cp:revision>
  <dc:title>machine learning group 31</dc:title>
</cp:coreProperties>
</file>